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12192000" cy="6858000"/>
  <p:embeddedFontLst>
    <p:embeddedFont>
      <p:font typeface="Helvetica Neue"/>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DC711D-2800-4C30-B319-C0EB56AB4300}">
  <a:tblStyle styleId="{DEDC711D-2800-4C30-B319-C0EB56AB4300}"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HelveticaNeue-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3"/>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2068195" y="2106167"/>
            <a:ext cx="5741670" cy="33502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sp>
        <p:nvSpPr>
          <p:cNvPr id="23" name="Google Shape;23;p4"/>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4"/>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9" name="Shape 29"/>
        <p:cNvGrpSpPr/>
        <p:nvPr/>
      </p:nvGrpSpPr>
      <p:grpSpPr>
        <a:xfrm>
          <a:off x="0" y="0"/>
          <a:ext cx="0" cy="0"/>
          <a:chOff x="0" y="0"/>
          <a:chExt cx="0" cy="0"/>
        </a:xfrm>
      </p:grpSpPr>
      <p:sp>
        <p:nvSpPr>
          <p:cNvPr id="30" name="Google Shape;30;p5"/>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6"/>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2187239" cy="6857998"/>
          </a:xfrm>
          <a:prstGeom prst="rect">
            <a:avLst/>
          </a:prstGeom>
          <a:noFill/>
          <a:ln>
            <a:noFill/>
          </a:ln>
        </p:spPr>
      </p:pic>
      <p:sp>
        <p:nvSpPr>
          <p:cNvPr id="7" name="Google Shape;7;p1"/>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700" u="none" cap="none" strike="noStrike">
                <a:solidFill>
                  <a:srgbClr val="0A48CA"/>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2068195" y="2106167"/>
            <a:ext cx="5741670" cy="33502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Subin-Vidhu/Applied-Data-Science-Specialization/blob/main/Applied%20Data%20Science%20Capstone/Data%20Collection%20with%20Web%20Scraping.ipynb" TargetMode="External"/><Relationship Id="rId4" Type="http://schemas.openxmlformats.org/officeDocument/2006/relationships/image" Target="../media/image4.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Subin-Vidhu/Applied-Data-Science-Specialization/blob/main/Applied%20Data%20Science%20Capstone/Data%20Wrangling%20EDA.ipynb" TargetMode="External"/><Relationship Id="rId4" Type="http://schemas.openxmlformats.org/officeDocument/2006/relationships/image" Target="../media/image8.png"/><Relationship Id="rId5" Type="http://schemas.openxmlformats.org/officeDocument/2006/relationships/image" Target="../media/image34.png"/><Relationship Id="rId6" Type="http://schemas.openxmlformats.org/officeDocument/2006/relationships/image" Target="../media/image19.png"/><Relationship Id="rId7"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tflores/applied-data-science-capstone/blob/master/EDA%20with%20Data%20Visualization.ipynb" TargetMode="External"/><Relationship Id="rId4" Type="http://schemas.openxmlformats.org/officeDocument/2006/relationships/hyperlink" Target="https://github.com/Subin-Vidhu/Applied-Data-Science-Specialization/blob/main/Applied%20Data%20Science%20Capstone/EDA%20with%20Data%20Visualization.ipynb" TargetMode="External"/><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Subin-Vidhu/Applied-Data-Science-Specialization/blob/main/Applied%20Data%20Science%20Capstone/EDA%20with%20SQL.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tflores/applied-data-science-capstone/blob/d232d76932163635b072952f121a8d70286e0d84/Interactive%20Visual%20Analytics%20with%20Folium%20lab.ipynb" TargetMode="External"/><Relationship Id="rId4" Type="http://schemas.openxmlformats.org/officeDocument/2006/relationships/hyperlink" Target="https://github.com/Subin-Vidhu/Applied-Data-Science-Specialization/blob/main/Applied%20Data%20Science%20Capstone/Interactive%20Visual%20Analytics%20with%20Folium%20lab.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tflores/applied-data-science-capstone/blob/d232d76932163635b072952f121a8d70286e0d84/spacex_dash_app.py" TargetMode="External"/><Relationship Id="rId4" Type="http://schemas.openxmlformats.org/officeDocument/2006/relationships/hyperlink" Target="https://github.com/Subin-Vidhu/Applied-Data-Science-Specialization/blob/main/Applied%20Data%20Science%20Capstone/spacex_dash_app.p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tflores/applied-data-science-capstone/blob/d232d76932163635b072952f121a8d70286e0d84/Machine%20Learning%20Prediction.ipynb" TargetMode="External"/><Relationship Id="rId4" Type="http://schemas.openxmlformats.org/officeDocument/2006/relationships/hyperlink" Target="https://github.com/Subin-Vidhu/Applied-Data-Science-Specialization/blob/main/Applied%20Data%20Science%20Capstone/Machine%20Learning%20Prediction%20lab.ipynb" TargetMode="External"/><Relationship Id="rId9"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jpg"/><Relationship Id="rId4" Type="http://schemas.openxmlformats.org/officeDocument/2006/relationships/image" Target="../media/image42.png"/><Relationship Id="rId5" Type="http://schemas.openxmlformats.org/officeDocument/2006/relationships/image" Target="../media/image33.jpg"/><Relationship Id="rId6" Type="http://schemas.openxmlformats.org/officeDocument/2006/relationships/image" Target="../media/image31.png"/><Relationship Id="rId7"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tflores/applied-data-science-capstone/blob/master/Data%20Collection%20API.ipynb" TargetMode="External"/><Relationship Id="rId4" Type="http://schemas.openxmlformats.org/officeDocument/2006/relationships/hyperlink" Target="https://github.com/Subin-Vidhu/Applied-Data-Science-Specialization/blob/main/Applied%20Data%20Science%20Capstone/Data%20Collection%20API.ipynb" TargetMode="External"/><Relationship Id="rId5" Type="http://schemas.openxmlformats.org/officeDocument/2006/relationships/image" Target="../media/image36.png"/><Relationship Id="rId6" Type="http://schemas.openxmlformats.org/officeDocument/2006/relationships/image" Target="../media/image15.pn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7"/>
          <p:cNvPicPr preferRelativeResize="0"/>
          <p:nvPr/>
        </p:nvPicPr>
        <p:blipFill rotWithShape="1">
          <a:blip r:embed="rId3">
            <a:alphaModFix/>
          </a:blip>
          <a:srcRect b="0" l="0" r="0" t="0"/>
          <a:stretch/>
        </p:blipFill>
        <p:spPr>
          <a:xfrm>
            <a:off x="0" y="0"/>
            <a:ext cx="12191999" cy="6857998"/>
          </a:xfrm>
          <a:prstGeom prst="rect">
            <a:avLst/>
          </a:prstGeom>
          <a:noFill/>
          <a:ln>
            <a:noFill/>
          </a:ln>
        </p:spPr>
      </p:pic>
      <p:sp>
        <p:nvSpPr>
          <p:cNvPr id="45" name="Google Shape;45;p7"/>
          <p:cNvSpPr txBox="1"/>
          <p:nvPr/>
        </p:nvSpPr>
        <p:spPr>
          <a:xfrm>
            <a:off x="967422" y="4591050"/>
            <a:ext cx="1275715"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0" i="0" lang="en-US" sz="1800" u="none" cap="none" strike="noStrike">
                <a:solidFill>
                  <a:srgbClr val="E7E6E6"/>
                </a:solidFill>
                <a:latin typeface="Helvetica Neue"/>
                <a:ea typeface="Helvetica Neue"/>
                <a:cs typeface="Helvetica Neue"/>
                <a:sym typeface="Helvetica Neue"/>
              </a:rPr>
              <a:t>Tiago Flores  2021-10-28</a:t>
            </a:r>
            <a:endParaRPr b="0" i="0" sz="1800" u="none" cap="none" strike="noStrike">
              <a:latin typeface="Helvetica Neue"/>
              <a:ea typeface="Helvetica Neue"/>
              <a:cs typeface="Helvetica Neue"/>
              <a:sym typeface="Helvetica Neue"/>
            </a:endParaRPr>
          </a:p>
        </p:txBody>
      </p:sp>
      <p:pic>
        <p:nvPicPr>
          <p:cNvPr id="46" name="Google Shape;46;p7"/>
          <p:cNvPicPr preferRelativeResize="0"/>
          <p:nvPr/>
        </p:nvPicPr>
        <p:blipFill rotWithShape="1">
          <a:blip r:embed="rId4">
            <a:alphaModFix/>
          </a:blip>
          <a:srcRect b="0" l="0" r="0" t="0"/>
          <a:stretch/>
        </p:blipFill>
        <p:spPr>
          <a:xfrm>
            <a:off x="889000" y="675640"/>
            <a:ext cx="2105660" cy="6299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nvSpPr>
        <p:spPr>
          <a:xfrm>
            <a:off x="1001394" y="1808479"/>
            <a:ext cx="3716020" cy="2215515"/>
          </a:xfrm>
          <a:prstGeom prst="rect">
            <a:avLst/>
          </a:prstGeom>
          <a:noFill/>
          <a:ln>
            <a:noFill/>
          </a:ln>
        </p:spPr>
        <p:txBody>
          <a:bodyPr anchorCtr="0" anchor="t" bIns="0" lIns="0" spcFirstLastPara="1" rIns="0" wrap="square" tIns="12700">
            <a:spAutoFit/>
          </a:bodyPr>
          <a:lstStyle/>
          <a:p>
            <a:pPr indent="-228600" lvl="0" marL="241300" marR="220345"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from SpaceX launches  can also be obtained from  Wikipedia;</a:t>
            </a:r>
            <a:endParaRPr b="0" i="0" sz="2200" u="none" cap="none" strike="noStrike">
              <a:latin typeface="Helvetica Neue"/>
              <a:ea typeface="Helvetica Neue"/>
              <a:cs typeface="Helvetica Neue"/>
              <a:sym typeface="Helvetica Neue"/>
            </a:endParaRPr>
          </a:p>
          <a:p>
            <a:pPr indent="-228600" lvl="0" marL="241300" marR="50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are downloaded from  Wikipedia according to the  flowchart and then persisted.</a:t>
            </a:r>
            <a:endParaRPr b="0" i="0" sz="2200" u="none" cap="none" strike="noStrike">
              <a:latin typeface="Helvetica Neue"/>
              <a:ea typeface="Helvetica Neue"/>
              <a:cs typeface="Helvetica Neue"/>
              <a:sym typeface="Helvetica Neue"/>
            </a:endParaRPr>
          </a:p>
        </p:txBody>
      </p:sp>
      <p:sp>
        <p:nvSpPr>
          <p:cNvPr id="118" name="Google Shape;118;p16"/>
          <p:cNvSpPr txBox="1"/>
          <p:nvPr/>
        </p:nvSpPr>
        <p:spPr>
          <a:xfrm>
            <a:off x="1001394" y="4697348"/>
            <a:ext cx="3732600" cy="13059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none" cap="none" strike="noStrike">
                <a:solidFill>
                  <a:srgbClr val="292929"/>
                </a:solidFill>
                <a:latin typeface="Helvetica Neue"/>
                <a:ea typeface="Helvetica Neue"/>
                <a:cs typeface="Helvetica Neue"/>
                <a:sym typeface="Helvetica Neue"/>
              </a:rPr>
              <a:t>Source code: </a:t>
            </a:r>
            <a:r>
              <a:rPr b="0" i="0" lang="en-US" sz="1400" u="none" cap="none" strike="noStrike">
                <a:solidFill>
                  <a:srgbClr val="0462C1"/>
                </a:solidFill>
                <a:latin typeface="Helvetica Neue"/>
                <a:ea typeface="Helvetica Neue"/>
                <a:cs typeface="Helvetica Neue"/>
                <a:sym typeface="Helvetica Neue"/>
              </a:rPr>
              <a:t> </a:t>
            </a:r>
            <a:r>
              <a:rPr lang="en-US" u="sng">
                <a:solidFill>
                  <a:schemeClr val="hlink"/>
                </a:solidFill>
                <a:latin typeface="Helvetica Neue"/>
                <a:ea typeface="Helvetica Neue"/>
                <a:cs typeface="Helvetica Neue"/>
                <a:sym typeface="Helvetica Neue"/>
                <a:hlinkClick r:id="rId3"/>
              </a:rPr>
              <a:t>https://github.com/Subin-Vidhu/Applied-Data-Science-Specialization/blob/main/Applied%20Data%20Science%20Capstone/Data%20Collection%20with%20Web%20Scraping.ipynb</a:t>
            </a:r>
            <a:r>
              <a:rPr lang="en-US" u="none">
                <a:solidFill>
                  <a:srgbClr val="0462C1"/>
                </a:solidFill>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19" name="Google Shape;119;p16"/>
          <p:cNvSpPr txBox="1"/>
          <p:nvPr>
            <p:ph type="title"/>
          </p:nvPr>
        </p:nvSpPr>
        <p:spPr>
          <a:xfrm>
            <a:off x="1001401" y="571750"/>
            <a:ext cx="6242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 - Scraping</a:t>
            </a:r>
            <a:endParaRPr/>
          </a:p>
        </p:txBody>
      </p:sp>
      <p:pic>
        <p:nvPicPr>
          <p:cNvPr id="120" name="Google Shape;120;p16"/>
          <p:cNvPicPr preferRelativeResize="0"/>
          <p:nvPr/>
        </p:nvPicPr>
        <p:blipFill rotWithShape="1">
          <a:blip r:embed="rId4">
            <a:alphaModFix/>
          </a:blip>
          <a:srcRect b="0" l="0" r="0" t="0"/>
          <a:stretch/>
        </p:blipFill>
        <p:spPr>
          <a:xfrm>
            <a:off x="7244080" y="1775447"/>
            <a:ext cx="2791714" cy="1082306"/>
          </a:xfrm>
          <a:prstGeom prst="rect">
            <a:avLst/>
          </a:prstGeom>
          <a:noFill/>
          <a:ln>
            <a:noFill/>
          </a:ln>
        </p:spPr>
      </p:pic>
      <p:sp>
        <p:nvSpPr>
          <p:cNvPr id="121" name="Google Shape;121;p16"/>
          <p:cNvSpPr txBox="1"/>
          <p:nvPr/>
        </p:nvSpPr>
        <p:spPr>
          <a:xfrm>
            <a:off x="7674356" y="2015807"/>
            <a:ext cx="1939925" cy="549275"/>
          </a:xfrm>
          <a:prstGeom prst="rect">
            <a:avLst/>
          </a:prstGeom>
          <a:noFill/>
          <a:ln>
            <a:noFill/>
          </a:ln>
        </p:spPr>
        <p:txBody>
          <a:bodyPr anchorCtr="0" anchor="t" bIns="0" lIns="0" spcFirstLastPara="1" rIns="0" wrap="square" tIns="12700">
            <a:spAutoFit/>
          </a:bodyPr>
          <a:lstStyle/>
          <a:p>
            <a:pPr indent="0" lvl="0" marL="0" marR="0" rtl="0" algn="ctr">
              <a:lnSpc>
                <a:spcPct val="114444"/>
              </a:lnSpc>
              <a:spcBef>
                <a:spcPts val="0"/>
              </a:spcBef>
              <a:spcAft>
                <a:spcPts val="0"/>
              </a:spcAft>
              <a:buNone/>
            </a:pPr>
            <a:r>
              <a:rPr b="1" i="0" lang="en-US" sz="1800" u="none" cap="none" strike="noStrike">
                <a:solidFill>
                  <a:srgbClr val="FFFFFF"/>
                </a:solidFill>
                <a:latin typeface="Calibri"/>
                <a:ea typeface="Calibri"/>
                <a:cs typeface="Calibri"/>
                <a:sym typeface="Calibri"/>
              </a:rPr>
              <a:t>Request the Falcon9</a:t>
            </a:r>
            <a:endParaRPr b="0" i="0" sz="1800" u="none" cap="none" strike="noStrike">
              <a:latin typeface="Calibri"/>
              <a:ea typeface="Calibri"/>
              <a:cs typeface="Calibri"/>
              <a:sym typeface="Calibri"/>
            </a:endParaRPr>
          </a:p>
          <a:p>
            <a:pPr indent="0" lvl="0" marL="0" marR="0" rtl="0" algn="ctr">
              <a:lnSpc>
                <a:spcPct val="114444"/>
              </a:lnSpc>
              <a:spcBef>
                <a:spcPts val="0"/>
              </a:spcBef>
              <a:spcAft>
                <a:spcPts val="0"/>
              </a:spcAft>
              <a:buNone/>
            </a:pPr>
            <a:r>
              <a:rPr b="1" i="0" lang="en-US" sz="1800" u="none" cap="none" strike="noStrike">
                <a:solidFill>
                  <a:srgbClr val="FFFFFF"/>
                </a:solidFill>
                <a:latin typeface="Calibri"/>
                <a:ea typeface="Calibri"/>
                <a:cs typeface="Calibri"/>
                <a:sym typeface="Calibri"/>
              </a:rPr>
              <a:t>Launch Wiki page</a:t>
            </a:r>
            <a:endParaRPr b="0" i="0" sz="1800" u="none" cap="none" strike="noStrike">
              <a:latin typeface="Calibri"/>
              <a:ea typeface="Calibri"/>
              <a:cs typeface="Calibri"/>
              <a:sym typeface="Calibri"/>
            </a:endParaRPr>
          </a:p>
        </p:txBody>
      </p:sp>
      <p:grpSp>
        <p:nvGrpSpPr>
          <p:cNvPr id="122" name="Google Shape;122;p16"/>
          <p:cNvGrpSpPr/>
          <p:nvPr/>
        </p:nvGrpSpPr>
        <p:grpSpPr>
          <a:xfrm>
            <a:off x="7244080" y="2893021"/>
            <a:ext cx="2791714" cy="1542072"/>
            <a:chOff x="7244080" y="2893021"/>
            <a:chExt cx="2791714" cy="1542072"/>
          </a:xfrm>
        </p:grpSpPr>
        <p:pic>
          <p:nvPicPr>
            <p:cNvPr id="123" name="Google Shape;123;p16"/>
            <p:cNvPicPr preferRelativeResize="0"/>
            <p:nvPr/>
          </p:nvPicPr>
          <p:blipFill rotWithShape="1">
            <a:blip r:embed="rId5">
              <a:alphaModFix/>
            </a:blip>
            <a:srcRect b="0" l="0" r="0" t="0"/>
            <a:stretch/>
          </p:blipFill>
          <p:spPr>
            <a:xfrm>
              <a:off x="8387080" y="2893021"/>
              <a:ext cx="503186" cy="424472"/>
            </a:xfrm>
            <a:prstGeom prst="rect">
              <a:avLst/>
            </a:prstGeom>
            <a:noFill/>
            <a:ln>
              <a:noFill/>
            </a:ln>
          </p:spPr>
        </p:pic>
        <p:pic>
          <p:nvPicPr>
            <p:cNvPr id="124" name="Google Shape;124;p16"/>
            <p:cNvPicPr preferRelativeResize="0"/>
            <p:nvPr/>
          </p:nvPicPr>
          <p:blipFill rotWithShape="1">
            <a:blip r:embed="rId4">
              <a:alphaModFix/>
            </a:blip>
            <a:srcRect b="0" l="0" r="0" t="0"/>
            <a:stretch/>
          </p:blipFill>
          <p:spPr>
            <a:xfrm>
              <a:off x="7244080" y="3352787"/>
              <a:ext cx="2791714" cy="1082306"/>
            </a:xfrm>
            <a:prstGeom prst="rect">
              <a:avLst/>
            </a:prstGeom>
            <a:noFill/>
            <a:ln>
              <a:noFill/>
            </a:ln>
          </p:spPr>
        </p:pic>
      </p:grpSp>
      <p:sp>
        <p:nvSpPr>
          <p:cNvPr id="125" name="Google Shape;125;p16"/>
          <p:cNvSpPr txBox="1"/>
          <p:nvPr/>
        </p:nvSpPr>
        <p:spPr>
          <a:xfrm>
            <a:off x="7354189" y="3470909"/>
            <a:ext cx="2575560" cy="795655"/>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Extract all column/variable  names from the HTML  table header</a:t>
            </a:r>
            <a:endParaRPr b="0" i="0" sz="1800" u="none" cap="none" strike="noStrike">
              <a:latin typeface="Calibri"/>
              <a:ea typeface="Calibri"/>
              <a:cs typeface="Calibri"/>
              <a:sym typeface="Calibri"/>
            </a:endParaRPr>
          </a:p>
        </p:txBody>
      </p:sp>
      <p:grpSp>
        <p:nvGrpSpPr>
          <p:cNvPr id="126" name="Google Shape;126;p16"/>
          <p:cNvGrpSpPr/>
          <p:nvPr/>
        </p:nvGrpSpPr>
        <p:grpSpPr>
          <a:xfrm>
            <a:off x="7244080" y="4470362"/>
            <a:ext cx="2791714" cy="1542084"/>
            <a:chOff x="7244080" y="4470362"/>
            <a:chExt cx="2791714" cy="1542084"/>
          </a:xfrm>
        </p:grpSpPr>
        <p:pic>
          <p:nvPicPr>
            <p:cNvPr id="127" name="Google Shape;127;p16"/>
            <p:cNvPicPr preferRelativeResize="0"/>
            <p:nvPr/>
          </p:nvPicPr>
          <p:blipFill rotWithShape="1">
            <a:blip r:embed="rId5">
              <a:alphaModFix/>
            </a:blip>
            <a:srcRect b="0" l="0" r="0" t="0"/>
            <a:stretch/>
          </p:blipFill>
          <p:spPr>
            <a:xfrm>
              <a:off x="8387080" y="4470362"/>
              <a:ext cx="503186" cy="424472"/>
            </a:xfrm>
            <a:prstGeom prst="rect">
              <a:avLst/>
            </a:prstGeom>
            <a:noFill/>
            <a:ln>
              <a:noFill/>
            </a:ln>
          </p:spPr>
        </p:pic>
        <p:pic>
          <p:nvPicPr>
            <p:cNvPr id="128" name="Google Shape;128;p16"/>
            <p:cNvPicPr preferRelativeResize="0"/>
            <p:nvPr/>
          </p:nvPicPr>
          <p:blipFill rotWithShape="1">
            <a:blip r:embed="rId4">
              <a:alphaModFix/>
            </a:blip>
            <a:srcRect b="0" l="0" r="0" t="0"/>
            <a:stretch/>
          </p:blipFill>
          <p:spPr>
            <a:xfrm>
              <a:off x="7244080" y="4932680"/>
              <a:ext cx="2791714" cy="1079766"/>
            </a:xfrm>
            <a:prstGeom prst="rect">
              <a:avLst/>
            </a:prstGeom>
            <a:noFill/>
            <a:ln>
              <a:noFill/>
            </a:ln>
          </p:spPr>
        </p:pic>
      </p:grpSp>
      <p:sp>
        <p:nvSpPr>
          <p:cNvPr id="129" name="Google Shape;129;p16"/>
          <p:cNvSpPr txBox="1"/>
          <p:nvPr/>
        </p:nvSpPr>
        <p:spPr>
          <a:xfrm>
            <a:off x="7453376" y="5049139"/>
            <a:ext cx="2373630" cy="795655"/>
          </a:xfrm>
          <a:prstGeom prst="rect">
            <a:avLst/>
          </a:prstGeom>
          <a:noFill/>
          <a:ln>
            <a:noFill/>
          </a:ln>
        </p:spPr>
        <p:txBody>
          <a:bodyPr anchorCtr="0" anchor="t" bIns="0" lIns="0" spcFirstLastPara="1" rIns="0" wrap="square" tIns="39350">
            <a:spAutoFit/>
          </a:bodyPr>
          <a:lstStyle/>
          <a:p>
            <a:pPr indent="889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Create a data frame by  parsing the launch HTML  tables</a:t>
            </a:r>
            <a:endParaRPr b="0" i="0" sz="1800" u="none" cap="none" strike="noStrike">
              <a:latin typeface="Calibri"/>
              <a:ea typeface="Calibri"/>
              <a:cs typeface="Calibri"/>
              <a:sym typeface="Calibri"/>
            </a:endParaRPr>
          </a:p>
        </p:txBody>
      </p:sp>
      <p:sp>
        <p:nvSpPr>
          <p:cNvPr id="130" name="Google Shape;130;p16"/>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nvSpPr>
        <p:spPr>
          <a:xfrm>
            <a:off x="849000" y="1396675"/>
            <a:ext cx="9894600" cy="2077500"/>
          </a:xfrm>
          <a:prstGeom prst="rect">
            <a:avLst/>
          </a:prstGeom>
          <a:noFill/>
          <a:ln>
            <a:noFill/>
          </a:ln>
        </p:spPr>
        <p:txBody>
          <a:bodyPr anchorCtr="0" anchor="t" bIns="0" lIns="0" spcFirstLastPara="1" rIns="0" wrap="square" tIns="50150">
            <a:spAutoFit/>
          </a:bodyPr>
          <a:lstStyle/>
          <a:p>
            <a:pPr indent="-228600" lvl="0" marL="241300" marR="173355" rtl="0" algn="l">
              <a:lnSpc>
                <a:spcPct val="108181"/>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Initially some Exploratory Data Analysis (EDA) was performed on the  dataset.</a:t>
            </a:r>
            <a:endParaRPr b="0" i="0" sz="2200" u="none" cap="none" strike="noStrike">
              <a:latin typeface="Helvetica Neue"/>
              <a:ea typeface="Helvetica Neue"/>
              <a:cs typeface="Helvetica Neue"/>
              <a:sym typeface="Helvetica Neue"/>
            </a:endParaRPr>
          </a:p>
          <a:p>
            <a:pPr indent="-228600" lvl="0" marL="241300" marR="0" rtl="0" algn="l">
              <a:lnSpc>
                <a:spcPct val="114090"/>
              </a:lnSpc>
              <a:spcBef>
                <a:spcPts val="7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Then the summaries launches per site, occurrences of each orbit and</a:t>
            </a:r>
            <a:endParaRPr b="0" i="0" sz="2200" u="none" cap="none" strike="noStrike">
              <a:latin typeface="Helvetica Neue"/>
              <a:ea typeface="Helvetica Neue"/>
              <a:cs typeface="Helvetica Neue"/>
              <a:sym typeface="Helvetica Neue"/>
            </a:endParaRPr>
          </a:p>
          <a:p>
            <a:pPr indent="0" lvl="0" marL="241300" marR="0" rtl="0" algn="l">
              <a:lnSpc>
                <a:spcPct val="11409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occurrences of mission outcome per orbit type were calculated.</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72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Finally, the landing outcome label was created from Outcome column.</a:t>
            </a:r>
            <a:endParaRPr b="0" i="0" sz="2200" u="none" cap="none" strike="noStrike">
              <a:latin typeface="Helvetica Neue"/>
              <a:ea typeface="Helvetica Neue"/>
              <a:cs typeface="Helvetica Neue"/>
              <a:sym typeface="Helvetica Neue"/>
            </a:endParaRPr>
          </a:p>
        </p:txBody>
      </p:sp>
      <p:sp>
        <p:nvSpPr>
          <p:cNvPr id="136" name="Google Shape;136;p17"/>
          <p:cNvSpPr txBox="1"/>
          <p:nvPr/>
        </p:nvSpPr>
        <p:spPr>
          <a:xfrm>
            <a:off x="849001" y="5432099"/>
            <a:ext cx="9894600" cy="6594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SzPts val="1400"/>
              <a:buFont typeface="Arial"/>
              <a:buChar char="•"/>
            </a:pPr>
            <a:r>
              <a:rPr b="0" i="0" lang="en-US" sz="1400" u="none" cap="none" strike="noStrike">
                <a:latin typeface="Calibri"/>
                <a:ea typeface="Calibri"/>
                <a:cs typeface="Calibri"/>
                <a:sym typeface="Calibri"/>
              </a:rPr>
              <a:t>Source code:</a:t>
            </a:r>
            <a:r>
              <a:rPr b="0" i="0" lang="en-US" sz="1400" u="none" cap="none" strike="noStrike">
                <a:solidFill>
                  <a:srgbClr val="0462C1"/>
                </a:solidFill>
                <a:latin typeface="Calibri"/>
                <a:ea typeface="Calibri"/>
                <a:cs typeface="Calibri"/>
                <a:sym typeface="Calibri"/>
              </a:rPr>
              <a:t> </a:t>
            </a:r>
            <a:r>
              <a:rPr lang="en-US" u="sng">
                <a:solidFill>
                  <a:schemeClr val="hlink"/>
                </a:solidFill>
                <a:latin typeface="Calibri"/>
                <a:ea typeface="Calibri"/>
                <a:cs typeface="Calibri"/>
                <a:sym typeface="Calibri"/>
                <a:hlinkClick r:id="rId3"/>
              </a:rPr>
              <a:t>https://github.com/Subin-Vidhu/Applied-Data-Science-Specialization/blob/main/Applied%20Data%20Science%20Capstone/Data%20Wrangling%20EDA.ipynb</a:t>
            </a:r>
            <a:r>
              <a:rPr lang="en-US" u="none">
                <a:solidFill>
                  <a:srgbClr val="0462C1"/>
                </a:solidFill>
                <a:latin typeface="Calibri"/>
                <a:ea typeface="Calibri"/>
                <a:cs typeface="Calibri"/>
                <a:sym typeface="Calibri"/>
              </a:rPr>
              <a:t> </a:t>
            </a:r>
            <a:endParaRPr b="0" i="0" sz="1400" u="none" cap="none" strike="noStrike">
              <a:latin typeface="Calibri"/>
              <a:ea typeface="Calibri"/>
              <a:cs typeface="Calibri"/>
              <a:sym typeface="Calibri"/>
            </a:endParaRPr>
          </a:p>
        </p:txBody>
      </p:sp>
      <p:sp>
        <p:nvSpPr>
          <p:cNvPr id="137" name="Google Shape;137;p17"/>
          <p:cNvSpPr txBox="1"/>
          <p:nvPr>
            <p:ph type="title"/>
          </p:nvPr>
        </p:nvSpPr>
        <p:spPr>
          <a:xfrm>
            <a:off x="849001" y="418524"/>
            <a:ext cx="3806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Wrangling</a:t>
            </a:r>
            <a:endParaRPr/>
          </a:p>
        </p:txBody>
      </p:sp>
      <p:pic>
        <p:nvPicPr>
          <p:cNvPr id="138" name="Google Shape;138;p17"/>
          <p:cNvPicPr preferRelativeResize="0"/>
          <p:nvPr/>
        </p:nvPicPr>
        <p:blipFill rotWithShape="1">
          <a:blip r:embed="rId4">
            <a:alphaModFix/>
          </a:blip>
          <a:srcRect b="0" l="0" r="0" t="0"/>
          <a:stretch/>
        </p:blipFill>
        <p:spPr>
          <a:xfrm>
            <a:off x="1186180" y="3881120"/>
            <a:ext cx="2164334" cy="1310894"/>
          </a:xfrm>
          <a:prstGeom prst="rect">
            <a:avLst/>
          </a:prstGeom>
          <a:noFill/>
          <a:ln>
            <a:noFill/>
          </a:ln>
        </p:spPr>
      </p:pic>
      <p:sp>
        <p:nvSpPr>
          <p:cNvPr id="139" name="Google Shape;139;p17"/>
          <p:cNvSpPr txBox="1"/>
          <p:nvPr/>
        </p:nvSpPr>
        <p:spPr>
          <a:xfrm>
            <a:off x="2021204" y="4323778"/>
            <a:ext cx="492125" cy="3613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FFFFFF"/>
                </a:solidFill>
                <a:latin typeface="Calibri"/>
                <a:ea typeface="Calibri"/>
                <a:cs typeface="Calibri"/>
                <a:sym typeface="Calibri"/>
              </a:rPr>
              <a:t>EDA</a:t>
            </a:r>
            <a:endParaRPr b="0" i="0" sz="2200" u="none" cap="none" strike="noStrike">
              <a:latin typeface="Calibri"/>
              <a:ea typeface="Calibri"/>
              <a:cs typeface="Calibri"/>
              <a:sym typeface="Calibri"/>
            </a:endParaRPr>
          </a:p>
        </p:txBody>
      </p:sp>
      <p:pic>
        <p:nvPicPr>
          <p:cNvPr id="140" name="Google Shape;140;p17"/>
          <p:cNvPicPr preferRelativeResize="0"/>
          <p:nvPr/>
        </p:nvPicPr>
        <p:blipFill rotWithShape="1">
          <a:blip r:embed="rId5">
            <a:alphaModFix/>
          </a:blip>
          <a:srcRect b="0" l="0" r="0" t="0"/>
          <a:stretch/>
        </p:blipFill>
        <p:spPr>
          <a:xfrm>
            <a:off x="3533140" y="4257040"/>
            <a:ext cx="482866" cy="559054"/>
          </a:xfrm>
          <a:prstGeom prst="rect">
            <a:avLst/>
          </a:prstGeom>
          <a:noFill/>
          <a:ln>
            <a:noFill/>
          </a:ln>
        </p:spPr>
      </p:pic>
      <p:pic>
        <p:nvPicPr>
          <p:cNvPr id="141" name="Google Shape;141;p17"/>
          <p:cNvPicPr preferRelativeResize="0"/>
          <p:nvPr/>
        </p:nvPicPr>
        <p:blipFill rotWithShape="1">
          <a:blip r:embed="rId6">
            <a:alphaModFix/>
          </a:blip>
          <a:srcRect b="0" l="0" r="0" t="0"/>
          <a:stretch/>
        </p:blipFill>
        <p:spPr>
          <a:xfrm>
            <a:off x="4173220" y="3881120"/>
            <a:ext cx="2166874" cy="1310894"/>
          </a:xfrm>
          <a:prstGeom prst="rect">
            <a:avLst/>
          </a:prstGeom>
          <a:noFill/>
          <a:ln>
            <a:noFill/>
          </a:ln>
        </p:spPr>
      </p:pic>
      <p:sp>
        <p:nvSpPr>
          <p:cNvPr id="142" name="Google Shape;142;p17"/>
          <p:cNvSpPr txBox="1"/>
          <p:nvPr/>
        </p:nvSpPr>
        <p:spPr>
          <a:xfrm>
            <a:off x="4338065" y="4323778"/>
            <a:ext cx="1841500" cy="3613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FFFFFF"/>
                </a:solidFill>
                <a:latin typeface="Calibri"/>
                <a:ea typeface="Calibri"/>
                <a:cs typeface="Calibri"/>
                <a:sym typeface="Calibri"/>
              </a:rPr>
              <a:t>Summarizations</a:t>
            </a:r>
            <a:endParaRPr b="0" i="0" sz="2200" u="none" cap="none" strike="noStrike">
              <a:latin typeface="Calibri"/>
              <a:ea typeface="Calibri"/>
              <a:cs typeface="Calibri"/>
              <a:sym typeface="Calibri"/>
            </a:endParaRPr>
          </a:p>
        </p:txBody>
      </p:sp>
      <p:pic>
        <p:nvPicPr>
          <p:cNvPr id="143" name="Google Shape;143;p17"/>
          <p:cNvPicPr preferRelativeResize="0"/>
          <p:nvPr/>
        </p:nvPicPr>
        <p:blipFill rotWithShape="1">
          <a:blip r:embed="rId5">
            <a:alphaModFix/>
          </a:blip>
          <a:srcRect b="0" l="0" r="0" t="0"/>
          <a:stretch/>
        </p:blipFill>
        <p:spPr>
          <a:xfrm>
            <a:off x="6522719" y="4257040"/>
            <a:ext cx="482866" cy="559054"/>
          </a:xfrm>
          <a:prstGeom prst="rect">
            <a:avLst/>
          </a:prstGeom>
          <a:noFill/>
          <a:ln>
            <a:noFill/>
          </a:ln>
        </p:spPr>
      </p:pic>
      <p:pic>
        <p:nvPicPr>
          <p:cNvPr id="144" name="Google Shape;144;p17"/>
          <p:cNvPicPr preferRelativeResize="0"/>
          <p:nvPr/>
        </p:nvPicPr>
        <p:blipFill rotWithShape="1">
          <a:blip r:embed="rId7">
            <a:alphaModFix/>
          </a:blip>
          <a:srcRect b="0" l="0" r="0" t="0"/>
          <a:stretch/>
        </p:blipFill>
        <p:spPr>
          <a:xfrm>
            <a:off x="7162800" y="3881120"/>
            <a:ext cx="2164333" cy="1310894"/>
          </a:xfrm>
          <a:prstGeom prst="rect">
            <a:avLst/>
          </a:prstGeom>
          <a:noFill/>
          <a:ln>
            <a:noFill/>
          </a:ln>
        </p:spPr>
      </p:pic>
      <p:sp>
        <p:nvSpPr>
          <p:cNvPr id="145" name="Google Shape;145;p17"/>
          <p:cNvSpPr txBox="1"/>
          <p:nvPr/>
        </p:nvSpPr>
        <p:spPr>
          <a:xfrm>
            <a:off x="7378700" y="4016692"/>
            <a:ext cx="1737360" cy="976630"/>
          </a:xfrm>
          <a:prstGeom prst="rect">
            <a:avLst/>
          </a:prstGeom>
          <a:noFill/>
          <a:ln>
            <a:noFill/>
          </a:ln>
        </p:spPr>
        <p:txBody>
          <a:bodyPr anchorCtr="0" anchor="t" bIns="0" lIns="0" spcFirstLastPara="1" rIns="0" wrap="square" tIns="46350">
            <a:spAutoFit/>
          </a:bodyPr>
          <a:lstStyle/>
          <a:p>
            <a:pPr indent="1904" lvl="0" marL="12700" marR="5080" rtl="0" algn="ctr">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Creation of  Landing  Outcome Label</a:t>
            </a:r>
            <a:endParaRPr b="0" i="0" sz="2200" u="none" cap="none" strike="noStrike">
              <a:latin typeface="Calibri"/>
              <a:ea typeface="Calibri"/>
              <a:cs typeface="Calibri"/>
              <a:sym typeface="Calibri"/>
            </a:endParaRPr>
          </a:p>
        </p:txBody>
      </p:sp>
      <p:sp>
        <p:nvSpPr>
          <p:cNvPr id="146" name="Google Shape;146;p17"/>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nvSpPr>
        <p:spPr>
          <a:xfrm>
            <a:off x="849001" y="1841875"/>
            <a:ext cx="10395900" cy="1428900"/>
          </a:xfrm>
          <a:prstGeom prst="rect">
            <a:avLst/>
          </a:prstGeom>
          <a:noFill/>
          <a:ln>
            <a:noFill/>
          </a:ln>
        </p:spPr>
        <p:txBody>
          <a:bodyPr anchorCtr="0" anchor="t" bIns="0" lIns="0" spcFirstLastPara="1" rIns="0" wrap="square" tIns="12700">
            <a:spAutoFit/>
          </a:bodyPr>
          <a:lstStyle/>
          <a:p>
            <a:pPr indent="-228600" lvl="0" marL="241300" marR="106743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Scatter plots and bar plots were used to visualise the relationship between two features when exploring data:</a:t>
            </a:r>
            <a:endParaRPr b="0" i="0" sz="2200" u="none" cap="none" strike="noStrike">
              <a:latin typeface="Helvetica Neue"/>
              <a:ea typeface="Helvetica Neue"/>
              <a:cs typeface="Helvetica Neue"/>
              <a:sym typeface="Helvetica Neue"/>
            </a:endParaRPr>
          </a:p>
          <a:p>
            <a:pPr indent="-228600" lvl="1" marL="698500" marR="5080" rtl="0" algn="l">
              <a:lnSpc>
                <a:spcPct val="100000"/>
              </a:lnSpc>
              <a:spcBef>
                <a:spcPts val="144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Payload Mass X Flight Number, Launch Site X Flight Number, Payload Mass X Flight Number, Payload and Flight Number</a:t>
            </a:r>
            <a:endParaRPr b="0" i="0" sz="1800" u="none" cap="none" strike="noStrike">
              <a:latin typeface="Helvetica Neue"/>
              <a:ea typeface="Helvetica Neue"/>
              <a:cs typeface="Helvetica Neue"/>
              <a:sym typeface="Helvetica Neue"/>
            </a:endParaRPr>
          </a:p>
        </p:txBody>
      </p:sp>
      <p:sp>
        <p:nvSpPr>
          <p:cNvPr id="152" name="Google Shape;152;p18"/>
          <p:cNvSpPr txBox="1"/>
          <p:nvPr/>
        </p:nvSpPr>
        <p:spPr>
          <a:xfrm>
            <a:off x="1254075" y="5886312"/>
            <a:ext cx="10127400" cy="6594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 </a:t>
            </a: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https://github.com/Subin-Vidhu/Applied-Data-Science-Specialization/blob/main/Applied%20Data%20Science%20Capstone/EDA%20with%20Data%20Visualization.ipynb</a:t>
            </a:r>
            <a:r>
              <a:rPr lang="en-US">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pic>
        <p:nvPicPr>
          <p:cNvPr id="153" name="Google Shape;153;p18"/>
          <p:cNvPicPr preferRelativeResize="0"/>
          <p:nvPr/>
        </p:nvPicPr>
        <p:blipFill rotWithShape="1">
          <a:blip r:embed="rId5">
            <a:alphaModFix/>
          </a:blip>
          <a:srcRect b="0" l="0" r="0" t="0"/>
          <a:stretch/>
        </p:blipFill>
        <p:spPr>
          <a:xfrm>
            <a:off x="1254069" y="3387275"/>
            <a:ext cx="9441181" cy="2382520"/>
          </a:xfrm>
          <a:prstGeom prst="rect">
            <a:avLst/>
          </a:prstGeom>
          <a:noFill/>
          <a:ln>
            <a:noFill/>
          </a:ln>
        </p:spPr>
      </p:pic>
      <p:sp>
        <p:nvSpPr>
          <p:cNvPr id="154" name="Google Shape;154;p18"/>
          <p:cNvSpPr txBox="1"/>
          <p:nvPr/>
        </p:nvSpPr>
        <p:spPr>
          <a:xfrm>
            <a:off x="11112245" y="6081077"/>
            <a:ext cx="269240"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12</a:t>
            </a:r>
            <a:endParaRPr b="0" i="0" sz="1600" u="none" cap="none" strike="noStrike">
              <a:latin typeface="Helvetica Neue"/>
              <a:ea typeface="Helvetica Neue"/>
              <a:cs typeface="Helvetica Neue"/>
              <a:sym typeface="Helvetica Neue"/>
            </a:endParaRPr>
          </a:p>
        </p:txBody>
      </p:sp>
      <p:sp>
        <p:nvSpPr>
          <p:cNvPr id="155" name="Google Shape;155;p18"/>
          <p:cNvSpPr txBox="1"/>
          <p:nvPr>
            <p:ph type="title"/>
          </p:nvPr>
        </p:nvSpPr>
        <p:spPr>
          <a:xfrm>
            <a:off x="849004" y="418523"/>
            <a:ext cx="91785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EDA with Data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nvSpPr>
        <p:spPr>
          <a:xfrm>
            <a:off x="848994" y="1343067"/>
            <a:ext cx="10532745" cy="5008245"/>
          </a:xfrm>
          <a:prstGeom prst="rect">
            <a:avLst/>
          </a:prstGeom>
          <a:noFill/>
          <a:ln>
            <a:noFill/>
          </a:ln>
        </p:spPr>
        <p:txBody>
          <a:bodyPr anchorCtr="0" anchor="t" bIns="0" lIns="0" spcFirstLastPara="1" rIns="0" wrap="square" tIns="112375">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SQL queries were performed:</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6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unique launch sites in the space mission;</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Top 5 launch sites whose name begin with the string 'CCA’;</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Total payload mass carried by boosters launched by NASA (CRS);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Average payload mass carried by booster version F9 v1.1;</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Date when the first successful landing outcome in ground pad was achieved;</a:t>
            </a:r>
            <a:endParaRPr b="0" i="0" sz="1800" u="none" cap="none" strike="noStrike">
              <a:latin typeface="Helvetica Neue"/>
              <a:ea typeface="Helvetica Neue"/>
              <a:cs typeface="Helvetica Neue"/>
              <a:sym typeface="Helvetica Neue"/>
            </a:endParaRPr>
          </a:p>
          <a:p>
            <a:pPr indent="-228600" lvl="1" marL="698500" marR="107315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boosters which have success in drone ship and have payload mass between  4000 and 6000 kg;</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Total number of successful and failure mission outcomes;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booster versions which have carried the maximum payload mass;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Failed landing outcomes in drone ship, their booster versions, and launch site names for in</a:t>
            </a:r>
            <a:endParaRPr b="0" i="0" sz="1800" u="none" cap="none" strike="noStrike">
              <a:latin typeface="Helvetica Neue"/>
              <a:ea typeface="Helvetica Neue"/>
              <a:cs typeface="Helvetica Neue"/>
              <a:sym typeface="Helvetica Neue"/>
            </a:endParaRPr>
          </a:p>
          <a:p>
            <a:pPr indent="0" lvl="0" marL="698500" marR="0" rtl="0" algn="l">
              <a:lnSpc>
                <a:spcPct val="100000"/>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year 2015;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Rank of the count of landing outcomes (such as Failure (drone ship) or Success (ground</a:t>
            </a:r>
            <a:endParaRPr b="0" i="0" sz="1800" u="none" cap="none" strike="noStrike">
              <a:latin typeface="Helvetica Neue"/>
              <a:ea typeface="Helvetica Neue"/>
              <a:cs typeface="Helvetica Neue"/>
              <a:sym typeface="Helvetica Neue"/>
            </a:endParaRPr>
          </a:p>
          <a:p>
            <a:pPr indent="0" lvl="0" marL="698500" marR="0" rtl="0" algn="l">
              <a:lnSpc>
                <a:spcPct val="113055"/>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pad)) between the date 2010-06-04 and 2017-03-20.</a:t>
            </a:r>
            <a:endParaRPr b="0" i="0" sz="1800" u="none" cap="none" strike="noStrike">
              <a:latin typeface="Helvetica Neue"/>
              <a:ea typeface="Helvetica Neue"/>
              <a:cs typeface="Helvetica Neue"/>
              <a:sym typeface="Helvetica Neue"/>
            </a:endParaRPr>
          </a:p>
          <a:p>
            <a:pPr indent="0" lvl="0" marL="10275570" marR="0" rtl="0" algn="l">
              <a:lnSpc>
                <a:spcPct val="112187"/>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13</a:t>
            </a:r>
            <a:endParaRPr b="0" i="0" sz="1600" u="none" cap="none" strike="noStrike">
              <a:latin typeface="Helvetica Neue"/>
              <a:ea typeface="Helvetica Neue"/>
              <a:cs typeface="Helvetica Neue"/>
              <a:sym typeface="Helvetica Neue"/>
            </a:endParaRPr>
          </a:p>
        </p:txBody>
      </p:sp>
      <p:sp>
        <p:nvSpPr>
          <p:cNvPr id="161" name="Google Shape;161;p19"/>
          <p:cNvSpPr txBox="1"/>
          <p:nvPr/>
        </p:nvSpPr>
        <p:spPr>
          <a:xfrm>
            <a:off x="848994" y="6310327"/>
            <a:ext cx="88265" cy="224154"/>
          </a:xfrm>
          <a:prstGeom prst="rect">
            <a:avLst/>
          </a:prstGeom>
          <a:noFill/>
          <a:ln>
            <a:noFill/>
          </a:ln>
        </p:spPr>
        <p:txBody>
          <a:bodyPr anchorCtr="0" anchor="t" bIns="0" lIns="0" spcFirstLastPara="1" rIns="0" wrap="square" tIns="0">
            <a:spAutoFit/>
          </a:bodyPr>
          <a:lstStyle/>
          <a:p>
            <a:pPr indent="0" lvl="0" marL="12700" marR="0" rtl="0" algn="l">
              <a:lnSpc>
                <a:spcPct val="117499"/>
              </a:lnSpc>
              <a:spcBef>
                <a:spcPts val="0"/>
              </a:spcBef>
              <a:spcAft>
                <a:spcPts val="0"/>
              </a:spcAft>
              <a:buNone/>
            </a:pPr>
            <a:r>
              <a:rPr b="0" i="0" lang="en-US" sz="1400" u="none" cap="none" strike="noStrike">
                <a:solidFill>
                  <a:srgbClr val="292929"/>
                </a:solidFill>
                <a:latin typeface="Arial"/>
                <a:ea typeface="Arial"/>
                <a:cs typeface="Arial"/>
                <a:sym typeface="Arial"/>
              </a:rPr>
              <a:t>•</a:t>
            </a:r>
            <a:endParaRPr b="0" i="0" sz="1400" u="none" cap="none" strike="noStrike">
              <a:latin typeface="Arial"/>
              <a:ea typeface="Arial"/>
              <a:cs typeface="Arial"/>
              <a:sym typeface="Arial"/>
            </a:endParaRPr>
          </a:p>
        </p:txBody>
      </p:sp>
      <p:sp>
        <p:nvSpPr>
          <p:cNvPr id="162" name="Google Shape;162;p19"/>
          <p:cNvSpPr txBox="1"/>
          <p:nvPr/>
        </p:nvSpPr>
        <p:spPr>
          <a:xfrm>
            <a:off x="1077600" y="6177575"/>
            <a:ext cx="9379500" cy="714300"/>
          </a:xfrm>
          <a:prstGeom prst="rect">
            <a:avLst/>
          </a:prstGeom>
          <a:noFill/>
          <a:ln>
            <a:noFill/>
          </a:ln>
        </p:spPr>
        <p:txBody>
          <a:bodyPr anchorCtr="0" anchor="t" bIns="0" lIns="0" spcFirstLastPara="1" rIns="0" wrap="square" tIns="0">
            <a:spAutoFit/>
          </a:bodyPr>
          <a:lstStyle/>
          <a:p>
            <a:pPr indent="0" lvl="0" marL="12700" marR="0" rtl="0" algn="l">
              <a:lnSpc>
                <a:spcPct val="115714"/>
              </a:lnSpc>
              <a:spcBef>
                <a:spcPts val="0"/>
              </a:spcBef>
              <a:spcAft>
                <a:spcPts val="0"/>
              </a:spcAft>
              <a:buNone/>
            </a:pPr>
            <a:r>
              <a:rPr b="0" i="0" lang="en-US" sz="1400" u="none" cap="none" strike="noStrike">
                <a:solidFill>
                  <a:srgbClr val="292929"/>
                </a:solidFill>
                <a:latin typeface="Helvetica Neue"/>
                <a:ea typeface="Helvetica Neue"/>
                <a:cs typeface="Helvetica Neue"/>
                <a:sym typeface="Helvetica Neue"/>
              </a:rPr>
              <a:t>Source code: </a:t>
            </a:r>
            <a:r>
              <a:rPr lang="en-US" u="sng">
                <a:solidFill>
                  <a:schemeClr val="hlink"/>
                </a:solidFill>
                <a:latin typeface="Helvetica Neue"/>
                <a:ea typeface="Helvetica Neue"/>
                <a:cs typeface="Helvetica Neue"/>
                <a:sym typeface="Helvetica Neue"/>
                <a:hlinkClick r:id="rId3"/>
              </a:rPr>
              <a:t>https://github.com/Subin-Vidhu/Applied-Data-Science-Specialization/blob/main/Applied%20Data%20Science%20Capstone/EDA%20with%20SQL.ipynb</a:t>
            </a:r>
            <a:r>
              <a:rPr lang="en-US" u="none">
                <a:solidFill>
                  <a:srgbClr val="292929"/>
                </a:solidFill>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63" name="Google Shape;163;p19"/>
          <p:cNvSpPr txBox="1"/>
          <p:nvPr>
            <p:ph type="title"/>
          </p:nvPr>
        </p:nvSpPr>
        <p:spPr>
          <a:xfrm>
            <a:off x="849006" y="418777"/>
            <a:ext cx="5525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EDA with SQL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nvSpPr>
        <p:spPr>
          <a:xfrm>
            <a:off x="917250" y="1649802"/>
            <a:ext cx="10811100" cy="2918100"/>
          </a:xfrm>
          <a:prstGeom prst="rect">
            <a:avLst/>
          </a:prstGeom>
          <a:noFill/>
          <a:ln>
            <a:noFill/>
          </a:ln>
        </p:spPr>
        <p:txBody>
          <a:bodyPr anchorCtr="0" anchor="t" bIns="0" lIns="0" spcFirstLastPara="1" rIns="0" wrap="square" tIns="180325">
            <a:spAutoFit/>
          </a:bodyPr>
          <a:lstStyle/>
          <a:p>
            <a:pPr indent="-228600" lvl="0" marL="241300" marR="0" rtl="0" algn="l">
              <a:lnSpc>
                <a:spcPct val="100000"/>
              </a:lnSpc>
              <a:spcBef>
                <a:spcPts val="0"/>
              </a:spcBef>
              <a:spcAft>
                <a:spcPts val="0"/>
              </a:spcAft>
              <a:buClr>
                <a:srgbClr val="292929"/>
              </a:buClr>
              <a:buSzPts val="2600"/>
              <a:buFont typeface="Arial"/>
              <a:buChar char="•"/>
            </a:pPr>
            <a:r>
              <a:rPr b="0" i="0" lang="en-US" sz="2600" u="none" cap="none" strike="noStrike">
                <a:solidFill>
                  <a:srgbClr val="292929"/>
                </a:solidFill>
                <a:latin typeface="Helvetica Neue"/>
                <a:ea typeface="Helvetica Neue"/>
                <a:cs typeface="Helvetica Neue"/>
                <a:sym typeface="Helvetica Neue"/>
              </a:rPr>
              <a:t>Markers, circles, lines and marker clusters were used with Folium Maps</a:t>
            </a:r>
            <a:endParaRPr b="0" i="0" sz="2600" u="none" cap="none" strike="noStrike">
              <a:latin typeface="Helvetica Neue"/>
              <a:ea typeface="Helvetica Neue"/>
              <a:cs typeface="Helvetica Neue"/>
              <a:sym typeface="Helvetica Neue"/>
            </a:endParaRPr>
          </a:p>
          <a:p>
            <a:pPr indent="-229234" lvl="1" marL="697865" marR="0" rtl="0" algn="l">
              <a:lnSpc>
                <a:spcPct val="100000"/>
              </a:lnSpc>
              <a:spcBef>
                <a:spcPts val="96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Markers indicate points like launch sites;</a:t>
            </a:r>
            <a:endParaRPr b="0" i="0" sz="1900" u="none" cap="none" strike="noStrike">
              <a:latin typeface="Helvetica Neue"/>
              <a:ea typeface="Helvetica Neue"/>
              <a:cs typeface="Helvetica Neue"/>
              <a:sym typeface="Helvetica Neue"/>
            </a:endParaRPr>
          </a:p>
          <a:p>
            <a:pPr indent="-229234" lvl="1" marL="697865" marR="0" rtl="0" algn="l">
              <a:lnSpc>
                <a:spcPct val="108421"/>
              </a:lnSpc>
              <a:spcBef>
                <a:spcPts val="94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Circles indicate highlighted areas around specific coordinates, like NASA Johnson Space</a:t>
            </a:r>
            <a:endParaRPr b="0" i="0" sz="1900" u="none" cap="none" strike="noStrike">
              <a:latin typeface="Helvetica Neue"/>
              <a:ea typeface="Helvetica Neue"/>
              <a:cs typeface="Helvetica Neue"/>
              <a:sym typeface="Helvetica Neue"/>
            </a:endParaRPr>
          </a:p>
          <a:p>
            <a:pPr indent="0" lvl="0" marL="697865" marR="0" rtl="0" algn="l">
              <a:lnSpc>
                <a:spcPct val="108421"/>
              </a:lnSpc>
              <a:spcBef>
                <a:spcPts val="0"/>
              </a:spcBef>
              <a:spcAft>
                <a:spcPts val="0"/>
              </a:spcAft>
              <a:buNone/>
            </a:pPr>
            <a:r>
              <a:rPr b="0" i="0" lang="en-US" sz="1900" u="none" cap="none" strike="noStrike">
                <a:solidFill>
                  <a:srgbClr val="292929"/>
                </a:solidFill>
                <a:latin typeface="Helvetica Neue"/>
                <a:ea typeface="Helvetica Neue"/>
                <a:cs typeface="Helvetica Neue"/>
                <a:sym typeface="Helvetica Neue"/>
              </a:rPr>
              <a:t>Center;</a:t>
            </a:r>
            <a:endParaRPr b="0" i="0" sz="1900" u="none" cap="none" strike="noStrike">
              <a:latin typeface="Helvetica Neue"/>
              <a:ea typeface="Helvetica Neue"/>
              <a:cs typeface="Helvetica Neue"/>
              <a:sym typeface="Helvetica Neue"/>
            </a:endParaRPr>
          </a:p>
          <a:p>
            <a:pPr indent="-229234" lvl="1" marL="697865" marR="0" rtl="0" algn="l">
              <a:lnSpc>
                <a:spcPct val="107894"/>
              </a:lnSpc>
              <a:spcBef>
                <a:spcPts val="94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Marker clusters indicates groups of events in each coordinate, like launches in a launch site;</a:t>
            </a:r>
            <a:endParaRPr b="0" i="0" sz="1900" u="none" cap="none" strike="noStrike">
              <a:latin typeface="Helvetica Neue"/>
              <a:ea typeface="Helvetica Neue"/>
              <a:cs typeface="Helvetica Neue"/>
              <a:sym typeface="Helvetica Neue"/>
            </a:endParaRPr>
          </a:p>
          <a:p>
            <a:pPr indent="0" lvl="0" marL="697865" marR="0" rtl="0" algn="l">
              <a:lnSpc>
                <a:spcPct val="107894"/>
              </a:lnSpc>
              <a:spcBef>
                <a:spcPts val="0"/>
              </a:spcBef>
              <a:spcAft>
                <a:spcPts val="0"/>
              </a:spcAft>
              <a:buNone/>
            </a:pPr>
            <a:r>
              <a:rPr b="0" i="0" lang="en-US" sz="1900" u="none" cap="none" strike="noStrike">
                <a:solidFill>
                  <a:srgbClr val="292929"/>
                </a:solidFill>
                <a:latin typeface="Helvetica Neue"/>
                <a:ea typeface="Helvetica Neue"/>
                <a:cs typeface="Helvetica Neue"/>
                <a:sym typeface="Helvetica Neue"/>
              </a:rPr>
              <a:t>and</a:t>
            </a:r>
            <a:endParaRPr b="0" i="0" sz="1900" u="none" cap="none" strike="noStrike">
              <a:latin typeface="Helvetica Neue"/>
              <a:ea typeface="Helvetica Neue"/>
              <a:cs typeface="Helvetica Neue"/>
              <a:sym typeface="Helvetica Neue"/>
            </a:endParaRPr>
          </a:p>
          <a:p>
            <a:pPr indent="-229234" lvl="1" marL="697865" marR="0" rtl="0" algn="l">
              <a:lnSpc>
                <a:spcPct val="100000"/>
              </a:lnSpc>
              <a:spcBef>
                <a:spcPts val="945"/>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Lines are used to indicate distances between two coordinates.</a:t>
            </a:r>
            <a:endParaRPr b="0" i="0" sz="1900" u="none" cap="none" strike="noStrike">
              <a:latin typeface="Helvetica Neue"/>
              <a:ea typeface="Helvetica Neue"/>
              <a:cs typeface="Helvetica Neue"/>
              <a:sym typeface="Helvetica Neue"/>
            </a:endParaRPr>
          </a:p>
        </p:txBody>
      </p:sp>
      <p:sp>
        <p:nvSpPr>
          <p:cNvPr id="169" name="Google Shape;169;p2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170" name="Google Shape;170;p20"/>
          <p:cNvSpPr txBox="1"/>
          <p:nvPr/>
        </p:nvSpPr>
        <p:spPr>
          <a:xfrm>
            <a:off x="917250" y="5298124"/>
            <a:ext cx="10293300" cy="574800"/>
          </a:xfrm>
          <a:prstGeom prst="rect">
            <a:avLst/>
          </a:prstGeom>
          <a:noFill/>
          <a:ln>
            <a:noFill/>
          </a:ln>
        </p:spPr>
        <p:txBody>
          <a:bodyPr anchorCtr="0" anchor="t" bIns="0" lIns="0" spcFirstLastPara="1" rIns="0" wrap="square" tIns="54600">
            <a:spAutoFit/>
          </a:bodyPr>
          <a:lstStyle/>
          <a:p>
            <a:pPr indent="-228600" lvl="0" marL="241300" marR="5080" rtl="0" algn="l">
              <a:lnSpc>
                <a:spcPct val="804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a:t>
            </a:r>
            <a:endParaRPr>
              <a:latin typeface="Helvetica Neue"/>
              <a:ea typeface="Helvetica Neue"/>
              <a:cs typeface="Helvetica Neue"/>
              <a:sym typeface="Helvetica Neue"/>
            </a:endParaRPr>
          </a:p>
          <a:p>
            <a:pPr indent="-228600" lvl="0" marL="241300" marR="5080" rtl="0" algn="l">
              <a:lnSpc>
                <a:spcPct val="80400"/>
              </a:lnSpc>
              <a:spcBef>
                <a:spcPts val="0"/>
              </a:spcBef>
              <a:spcAft>
                <a:spcPts val="0"/>
              </a:spcAft>
              <a:buSzPts val="1400"/>
              <a:buFont typeface="Helvetica Neue"/>
              <a:buChar char="•"/>
            </a:pP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https://github.com/Subin-Vidhu/Applied-Data-Science-Specialization/blob/main/Applied%20Data%20Science%20Capstone/Interactive%20Visual%20Analytics%20with%20Folium%20lab.ipynb</a:t>
            </a:r>
            <a:r>
              <a:rPr lang="en-US" u="sng">
                <a:solidFill>
                  <a:schemeClr val="hlink"/>
                </a:solidFill>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171" name="Google Shape;171;p20"/>
          <p:cNvSpPr txBox="1"/>
          <p:nvPr>
            <p:ph type="title"/>
          </p:nvPr>
        </p:nvSpPr>
        <p:spPr>
          <a:xfrm>
            <a:off x="849002" y="418773"/>
            <a:ext cx="9966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 an Interactive Map with Folium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nvSpPr>
        <p:spPr>
          <a:xfrm>
            <a:off x="848994" y="1841880"/>
            <a:ext cx="9288145" cy="244919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graphs and plots were used to visualize data</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Percentage of launches by site</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Payload range</a:t>
            </a:r>
            <a:endParaRPr b="0" i="0" sz="1800" u="none" cap="none" strike="noStrike">
              <a:latin typeface="Helvetica Neue"/>
              <a:ea typeface="Helvetica Neue"/>
              <a:cs typeface="Helvetica Neue"/>
              <a:sym typeface="Helvetica Neue"/>
            </a:endParaRPr>
          </a:p>
          <a:p>
            <a:pPr indent="-228600" lvl="0" marL="241300" marR="508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combination allowed to quickly analyze the relation between payloads  and launch sites, helping to identify where is best place to launch according  to payloads.</a:t>
            </a:r>
            <a:endParaRPr b="0" i="0" sz="2200" u="none" cap="none" strike="noStrike">
              <a:latin typeface="Helvetica Neue"/>
              <a:ea typeface="Helvetica Neue"/>
              <a:cs typeface="Helvetica Neue"/>
              <a:sym typeface="Helvetica Neue"/>
            </a:endParaRPr>
          </a:p>
        </p:txBody>
      </p:sp>
      <p:sp>
        <p:nvSpPr>
          <p:cNvPr id="177" name="Google Shape;177;p2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178" name="Google Shape;178;p21"/>
          <p:cNvSpPr txBox="1"/>
          <p:nvPr/>
        </p:nvSpPr>
        <p:spPr>
          <a:xfrm>
            <a:off x="848994" y="5475287"/>
            <a:ext cx="9165000" cy="8439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800"/>
              <a:buFont typeface="Arial"/>
              <a:buChar char="•"/>
            </a:pPr>
            <a:r>
              <a:rPr b="0" i="0" lang="en-US" sz="1800" u="sng" cap="none" strike="noStrike">
                <a:solidFill>
                  <a:schemeClr val="hlink"/>
                </a:solidFill>
                <a:latin typeface="Helvetica Neue"/>
                <a:ea typeface="Helvetica Neue"/>
                <a:cs typeface="Helvetica Neue"/>
                <a:sym typeface="Helvetica Neue"/>
                <a:hlinkClick r:id="rId3"/>
              </a:rPr>
              <a:t>Source code:</a:t>
            </a:r>
            <a:r>
              <a:rPr lang="en-US"/>
              <a:t> </a:t>
            </a:r>
            <a:r>
              <a:rPr lang="en-US" sz="1800"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https://github.com/Subin-Vidhu/Applied-Data-Science-Specialization/blob/main/Applied%20Data%20Science%20Capstone/spacex_dash_app.py</a:t>
            </a:r>
            <a:r>
              <a:rPr lang="en-US" sz="1800">
                <a:latin typeface="Helvetica Neue"/>
                <a:ea typeface="Helvetica Neue"/>
                <a:cs typeface="Helvetica Neue"/>
                <a:sym typeface="Helvetica Neue"/>
              </a:rPr>
              <a:t> </a:t>
            </a:r>
            <a:endParaRPr b="0" i="0" sz="1800" u="none" cap="none" strike="noStrike">
              <a:latin typeface="Helvetica Neue"/>
              <a:ea typeface="Helvetica Neue"/>
              <a:cs typeface="Helvetica Neue"/>
              <a:sym typeface="Helvetica Neue"/>
            </a:endParaRPr>
          </a:p>
        </p:txBody>
      </p:sp>
      <p:sp>
        <p:nvSpPr>
          <p:cNvPr id="179" name="Google Shape;179;p21"/>
          <p:cNvSpPr txBox="1"/>
          <p:nvPr>
            <p:ph type="title"/>
          </p:nvPr>
        </p:nvSpPr>
        <p:spPr>
          <a:xfrm>
            <a:off x="849001" y="418525"/>
            <a:ext cx="8784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nvSpPr>
        <p:spPr>
          <a:xfrm>
            <a:off x="848994" y="1841880"/>
            <a:ext cx="94557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classification models logistic regression, support vector machine, decision tree, and k nearest neighbours were all compared.</a:t>
            </a:r>
            <a:endParaRPr b="0" i="0" sz="2200" u="none" cap="none" strike="noStrike">
              <a:latin typeface="Helvetica Neue"/>
              <a:ea typeface="Helvetica Neue"/>
              <a:cs typeface="Helvetica Neue"/>
              <a:sym typeface="Helvetica Neue"/>
            </a:endParaRPr>
          </a:p>
        </p:txBody>
      </p:sp>
      <p:sp>
        <p:nvSpPr>
          <p:cNvPr id="185" name="Google Shape;185;p22"/>
          <p:cNvSpPr txBox="1"/>
          <p:nvPr/>
        </p:nvSpPr>
        <p:spPr>
          <a:xfrm>
            <a:off x="848994" y="5264403"/>
            <a:ext cx="8893200" cy="6594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 </a:t>
            </a: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https://github.com/Subin-Vidhu/Applied-Data-Science-Specialization/blob/main/Applied%20Data%20Science%20Capstone/Machine%20Learning%20Prediction%20lab.ipynb</a:t>
            </a:r>
            <a:r>
              <a:rPr lang="en-US">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86" name="Google Shape;186;p22"/>
          <p:cNvSpPr txBox="1"/>
          <p:nvPr>
            <p:ph type="title"/>
          </p:nvPr>
        </p:nvSpPr>
        <p:spPr>
          <a:xfrm>
            <a:off x="849001" y="418525"/>
            <a:ext cx="7692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Predictive Analysis (Classification)</a:t>
            </a:r>
            <a:endParaRPr/>
          </a:p>
        </p:txBody>
      </p:sp>
      <p:pic>
        <p:nvPicPr>
          <p:cNvPr id="187" name="Google Shape;187;p22"/>
          <p:cNvPicPr preferRelativeResize="0"/>
          <p:nvPr/>
        </p:nvPicPr>
        <p:blipFill rotWithShape="1">
          <a:blip r:embed="rId5">
            <a:alphaModFix/>
          </a:blip>
          <a:srcRect b="0" l="0" r="0" t="0"/>
          <a:stretch/>
        </p:blipFill>
        <p:spPr>
          <a:xfrm>
            <a:off x="899160" y="3169920"/>
            <a:ext cx="2512314" cy="1521713"/>
          </a:xfrm>
          <a:prstGeom prst="rect">
            <a:avLst/>
          </a:prstGeom>
          <a:noFill/>
          <a:ln>
            <a:noFill/>
          </a:ln>
        </p:spPr>
      </p:pic>
      <p:sp>
        <p:nvSpPr>
          <p:cNvPr id="188" name="Google Shape;188;p22"/>
          <p:cNvSpPr txBox="1"/>
          <p:nvPr/>
        </p:nvSpPr>
        <p:spPr>
          <a:xfrm>
            <a:off x="1179512" y="3411854"/>
            <a:ext cx="1953260" cy="975994"/>
          </a:xfrm>
          <a:prstGeom prst="rect">
            <a:avLst/>
          </a:prstGeom>
          <a:noFill/>
          <a:ln>
            <a:noFill/>
          </a:ln>
        </p:spPr>
        <p:txBody>
          <a:bodyPr anchorCtr="0" anchor="t" bIns="0" lIns="0" spcFirstLastPara="1" rIns="0" wrap="square" tIns="45700">
            <a:spAutoFit/>
          </a:bodyPr>
          <a:lstStyle/>
          <a:p>
            <a:pPr indent="0" lvl="0" marL="12700" marR="5080" rtl="0" algn="ctr">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Data preparation  and  standardization</a:t>
            </a:r>
            <a:endParaRPr b="0" i="0" sz="2200" u="none" cap="none" strike="noStrike">
              <a:latin typeface="Calibri"/>
              <a:ea typeface="Calibri"/>
              <a:cs typeface="Calibri"/>
              <a:sym typeface="Calibri"/>
            </a:endParaRPr>
          </a:p>
        </p:txBody>
      </p:sp>
      <p:pic>
        <p:nvPicPr>
          <p:cNvPr id="189" name="Google Shape;189;p22"/>
          <p:cNvPicPr preferRelativeResize="0"/>
          <p:nvPr/>
        </p:nvPicPr>
        <p:blipFill rotWithShape="1">
          <a:blip r:embed="rId6">
            <a:alphaModFix/>
          </a:blip>
          <a:srcRect b="0" l="0" r="0" t="0"/>
          <a:stretch/>
        </p:blipFill>
        <p:spPr>
          <a:xfrm>
            <a:off x="3632200" y="3606774"/>
            <a:ext cx="556526" cy="647979"/>
          </a:xfrm>
          <a:prstGeom prst="rect">
            <a:avLst/>
          </a:prstGeom>
          <a:noFill/>
          <a:ln>
            <a:noFill/>
          </a:ln>
        </p:spPr>
      </p:pic>
      <p:pic>
        <p:nvPicPr>
          <p:cNvPr id="190" name="Google Shape;190;p22"/>
          <p:cNvPicPr preferRelativeResize="0"/>
          <p:nvPr/>
        </p:nvPicPr>
        <p:blipFill rotWithShape="1">
          <a:blip r:embed="rId7">
            <a:alphaModFix/>
          </a:blip>
          <a:srcRect b="0" l="0" r="0" t="0"/>
          <a:stretch/>
        </p:blipFill>
        <p:spPr>
          <a:xfrm>
            <a:off x="4376420" y="3169920"/>
            <a:ext cx="2514854" cy="1521713"/>
          </a:xfrm>
          <a:prstGeom prst="rect">
            <a:avLst/>
          </a:prstGeom>
          <a:noFill/>
          <a:ln>
            <a:noFill/>
          </a:ln>
        </p:spPr>
      </p:pic>
      <p:sp>
        <p:nvSpPr>
          <p:cNvPr id="191" name="Google Shape;191;p22"/>
          <p:cNvSpPr txBox="1"/>
          <p:nvPr/>
        </p:nvSpPr>
        <p:spPr>
          <a:xfrm>
            <a:off x="4556759" y="3257867"/>
            <a:ext cx="2157095" cy="1283970"/>
          </a:xfrm>
          <a:prstGeom prst="rect">
            <a:avLst/>
          </a:prstGeom>
          <a:noFill/>
          <a:ln>
            <a:noFill/>
          </a:ln>
        </p:spPr>
        <p:txBody>
          <a:bodyPr anchorCtr="0" anchor="t" bIns="0" lIns="0" spcFirstLastPara="1" rIns="0" wrap="square" tIns="40625">
            <a:spAutoFit/>
          </a:bodyPr>
          <a:lstStyle/>
          <a:p>
            <a:pPr indent="0" lvl="0" marL="12065" marR="5080" rtl="0" algn="ctr">
              <a:lnSpc>
                <a:spcPct val="91700"/>
              </a:lnSpc>
              <a:spcBef>
                <a:spcPts val="0"/>
              </a:spcBef>
              <a:spcAft>
                <a:spcPts val="0"/>
              </a:spcAft>
              <a:buNone/>
            </a:pPr>
            <a:r>
              <a:rPr b="0" i="0" lang="en-US" sz="2200" u="none" cap="none" strike="noStrike">
                <a:solidFill>
                  <a:srgbClr val="FFFFFF"/>
                </a:solidFill>
                <a:latin typeface="Calibri"/>
                <a:ea typeface="Calibri"/>
                <a:cs typeface="Calibri"/>
                <a:sym typeface="Calibri"/>
              </a:rPr>
              <a:t>Test of each model  with combinations  of  hyperparameters</a:t>
            </a:r>
            <a:endParaRPr b="0" i="0" sz="2200" u="none" cap="none" strike="noStrike">
              <a:latin typeface="Calibri"/>
              <a:ea typeface="Calibri"/>
              <a:cs typeface="Calibri"/>
              <a:sym typeface="Calibri"/>
            </a:endParaRPr>
          </a:p>
        </p:txBody>
      </p:sp>
      <p:pic>
        <p:nvPicPr>
          <p:cNvPr id="192" name="Google Shape;192;p22"/>
          <p:cNvPicPr preferRelativeResize="0"/>
          <p:nvPr/>
        </p:nvPicPr>
        <p:blipFill rotWithShape="1">
          <a:blip r:embed="rId8">
            <a:alphaModFix/>
          </a:blip>
          <a:srcRect b="0" l="0" r="0" t="0"/>
          <a:stretch/>
        </p:blipFill>
        <p:spPr>
          <a:xfrm>
            <a:off x="7109459" y="3606774"/>
            <a:ext cx="556526" cy="647979"/>
          </a:xfrm>
          <a:prstGeom prst="rect">
            <a:avLst/>
          </a:prstGeom>
          <a:noFill/>
          <a:ln>
            <a:noFill/>
          </a:ln>
        </p:spPr>
      </p:pic>
      <p:pic>
        <p:nvPicPr>
          <p:cNvPr id="193" name="Google Shape;193;p22"/>
          <p:cNvPicPr preferRelativeResize="0"/>
          <p:nvPr/>
        </p:nvPicPr>
        <p:blipFill rotWithShape="1">
          <a:blip r:embed="rId9">
            <a:alphaModFix/>
          </a:blip>
          <a:srcRect b="0" l="0" r="0" t="0"/>
          <a:stretch/>
        </p:blipFill>
        <p:spPr>
          <a:xfrm>
            <a:off x="7853680" y="3169920"/>
            <a:ext cx="2514854" cy="1521713"/>
          </a:xfrm>
          <a:prstGeom prst="rect">
            <a:avLst/>
          </a:prstGeom>
          <a:noFill/>
          <a:ln>
            <a:noFill/>
          </a:ln>
        </p:spPr>
      </p:pic>
      <p:sp>
        <p:nvSpPr>
          <p:cNvPr id="194" name="Google Shape;194;p22"/>
          <p:cNvSpPr txBox="1"/>
          <p:nvPr/>
        </p:nvSpPr>
        <p:spPr>
          <a:xfrm>
            <a:off x="8271509" y="3565525"/>
            <a:ext cx="1684655" cy="668020"/>
          </a:xfrm>
          <a:prstGeom prst="rect">
            <a:avLst/>
          </a:prstGeom>
          <a:noFill/>
          <a:ln>
            <a:noFill/>
          </a:ln>
        </p:spPr>
        <p:txBody>
          <a:bodyPr anchorCtr="0" anchor="t" bIns="0" lIns="0" spcFirstLastPara="1" rIns="0" wrap="square" tIns="45700">
            <a:spAutoFit/>
          </a:bodyPr>
          <a:lstStyle/>
          <a:p>
            <a:pPr indent="-452754" lvl="0" marL="464819" marR="5080" rtl="0" algn="l">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Comparison of  results</a:t>
            </a:r>
            <a:endParaRPr b="0" i="0" sz="2200" u="none" cap="none" strike="noStrike">
              <a:latin typeface="Calibri"/>
              <a:ea typeface="Calibri"/>
              <a:cs typeface="Calibri"/>
              <a:sym typeface="Calibri"/>
            </a:endParaRPr>
          </a:p>
        </p:txBody>
      </p:sp>
      <p:sp>
        <p:nvSpPr>
          <p:cNvPr id="195" name="Google Shape;195;p2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nvSpPr>
        <p:spPr>
          <a:xfrm>
            <a:off x="920114" y="1823465"/>
            <a:ext cx="10217100" cy="40110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Exploratory data analysis results:</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SpaceX uses 4 different launch sites;</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first launches were done to Space X itself and NASA;</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average payload of F9 v1.1 booster is 2,928 kg;</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first success landing outcome happened in 2015 fiver year after the first launch;</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Many Falcon 9 booster versions were successful at landing in drone ships having payload above the average;</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Almost 100% of mission outcomes were successful;</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Two booster versions failed at landing in drone ships in 2015: F9 v1.1 B1012 and F9 v1.1 B1015;</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number of landing outcomes became as better as years passed.</a:t>
            </a:r>
            <a:endParaRPr b="0" i="0" sz="1600" u="none" cap="none" strike="noStrike">
              <a:latin typeface="Helvetica Neue"/>
              <a:ea typeface="Helvetica Neue"/>
              <a:cs typeface="Helvetica Neue"/>
              <a:sym typeface="Helvetica Neue"/>
            </a:endParaRPr>
          </a:p>
        </p:txBody>
      </p:sp>
      <p:sp>
        <p:nvSpPr>
          <p:cNvPr id="201" name="Google Shape;201;p2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02" name="Google Shape;202;p23"/>
          <p:cNvSpPr txBox="1"/>
          <p:nvPr>
            <p:ph type="title"/>
          </p:nvPr>
        </p:nvSpPr>
        <p:spPr>
          <a:xfrm>
            <a:off x="849007" y="418773"/>
            <a:ext cx="3126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nvSpPr>
        <p:spPr>
          <a:xfrm>
            <a:off x="920126" y="1823478"/>
            <a:ext cx="10683000" cy="15468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Using interactive analytics, it was possible to determine that launch sites used to be in safe locations, such as near the sea, and had a good logistic infrastructure surrounding them.</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majority of launches take place on the east coast.</a:t>
            </a:r>
            <a:endParaRPr b="0" i="0" sz="2200" u="none" cap="none" strike="noStrike">
              <a:latin typeface="Helvetica Neue"/>
              <a:ea typeface="Helvetica Neue"/>
              <a:cs typeface="Helvetica Neue"/>
              <a:sym typeface="Helvetica Neue"/>
            </a:endParaRPr>
          </a:p>
        </p:txBody>
      </p:sp>
      <p:sp>
        <p:nvSpPr>
          <p:cNvPr id="208" name="Google Shape;208;p24"/>
          <p:cNvSpPr txBox="1"/>
          <p:nvPr>
            <p:ph type="title"/>
          </p:nvPr>
        </p:nvSpPr>
        <p:spPr>
          <a:xfrm>
            <a:off x="849002" y="418773"/>
            <a:ext cx="2051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pic>
        <p:nvPicPr>
          <p:cNvPr id="209" name="Google Shape;209;p24"/>
          <p:cNvPicPr preferRelativeResize="0"/>
          <p:nvPr/>
        </p:nvPicPr>
        <p:blipFill rotWithShape="1">
          <a:blip r:embed="rId3">
            <a:alphaModFix/>
          </a:blip>
          <a:srcRect b="0" l="0" r="0" t="0"/>
          <a:stretch/>
        </p:blipFill>
        <p:spPr>
          <a:xfrm>
            <a:off x="985519" y="3517900"/>
            <a:ext cx="4038600" cy="2435860"/>
          </a:xfrm>
          <a:prstGeom prst="rect">
            <a:avLst/>
          </a:prstGeom>
          <a:noFill/>
          <a:ln>
            <a:noFill/>
          </a:ln>
        </p:spPr>
      </p:pic>
      <p:pic>
        <p:nvPicPr>
          <p:cNvPr id="210" name="Google Shape;210;p24"/>
          <p:cNvPicPr preferRelativeResize="0"/>
          <p:nvPr/>
        </p:nvPicPr>
        <p:blipFill rotWithShape="1">
          <a:blip r:embed="rId4">
            <a:alphaModFix/>
          </a:blip>
          <a:srcRect b="0" l="0" r="0" t="0"/>
          <a:stretch/>
        </p:blipFill>
        <p:spPr>
          <a:xfrm>
            <a:off x="6972300" y="3497579"/>
            <a:ext cx="4038600" cy="2456180"/>
          </a:xfrm>
          <a:prstGeom prst="rect">
            <a:avLst/>
          </a:prstGeom>
          <a:noFill/>
          <a:ln>
            <a:noFill/>
          </a:ln>
        </p:spPr>
      </p:pic>
      <p:sp>
        <p:nvSpPr>
          <p:cNvPr id="211" name="Google Shape;211;p2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nvSpPr>
        <p:spPr>
          <a:xfrm>
            <a:off x="920114" y="1823465"/>
            <a:ext cx="6859200" cy="13674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Predictive Analysis revealed that the Decision Tree Classifier is the best model for predicting successful landings, with an accuracy of over 87 percent and an accuracy of over 83 percent for test data.</a:t>
            </a:r>
            <a:endParaRPr b="0" i="0" sz="2200" u="none" cap="none" strike="noStrike">
              <a:latin typeface="Helvetica Neue"/>
              <a:ea typeface="Helvetica Neue"/>
              <a:cs typeface="Helvetica Neue"/>
              <a:sym typeface="Helvetica Neue"/>
            </a:endParaRPr>
          </a:p>
        </p:txBody>
      </p:sp>
      <p:sp>
        <p:nvSpPr>
          <p:cNvPr id="217" name="Google Shape;217;p25"/>
          <p:cNvSpPr txBox="1"/>
          <p:nvPr>
            <p:ph type="title"/>
          </p:nvPr>
        </p:nvSpPr>
        <p:spPr>
          <a:xfrm>
            <a:off x="849003" y="418772"/>
            <a:ext cx="2105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sp>
        <p:nvSpPr>
          <p:cNvPr id="218" name="Google Shape;218;p2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pic>
        <p:nvPicPr>
          <p:cNvPr id="219" name="Google Shape;219;p25"/>
          <p:cNvPicPr preferRelativeResize="0"/>
          <p:nvPr/>
        </p:nvPicPr>
        <p:blipFill>
          <a:blip r:embed="rId3">
            <a:alphaModFix/>
          </a:blip>
          <a:stretch>
            <a:fillRect/>
          </a:stretch>
        </p:blipFill>
        <p:spPr>
          <a:xfrm>
            <a:off x="7410200" y="3097940"/>
            <a:ext cx="3676650" cy="264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8"/>
          <p:cNvSpPr txBox="1"/>
          <p:nvPr/>
        </p:nvSpPr>
        <p:spPr>
          <a:xfrm>
            <a:off x="1037607" y="1952000"/>
            <a:ext cx="4131300" cy="3122700"/>
          </a:xfrm>
          <a:prstGeom prst="rect">
            <a:avLst/>
          </a:prstGeom>
          <a:noFill/>
          <a:ln>
            <a:noFill/>
          </a:ln>
        </p:spPr>
        <p:txBody>
          <a:bodyPr anchorCtr="0" anchor="t" bIns="0" lIns="0" spcFirstLastPara="1" rIns="0" wrap="square" tIns="18985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Introduction</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Methodology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Results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Conclusion</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Appendix</a:t>
            </a:r>
            <a:endParaRPr b="0" i="0" sz="2200" u="none" cap="none" strike="noStrike">
              <a:latin typeface="Helvetica Neue"/>
              <a:ea typeface="Helvetica Neue"/>
              <a:cs typeface="Helvetica Neue"/>
              <a:sym typeface="Helvetica Neue"/>
            </a:endParaRPr>
          </a:p>
        </p:txBody>
      </p:sp>
      <p:sp>
        <p:nvSpPr>
          <p:cNvPr id="52" name="Google Shape;52;p8"/>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53" name="Google Shape;53;p8"/>
          <p:cNvSpPr txBox="1"/>
          <p:nvPr>
            <p:ph type="title"/>
          </p:nvPr>
        </p:nvSpPr>
        <p:spPr>
          <a:xfrm>
            <a:off x="849002" y="418525"/>
            <a:ext cx="2061000" cy="5823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en-US"/>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 name="Shape 223"/>
        <p:cNvGrpSpPr/>
        <p:nvPr/>
      </p:nvGrpSpPr>
      <p:grpSpPr>
        <a:xfrm>
          <a:off x="0" y="0"/>
          <a:ext cx="0" cy="0"/>
          <a:chOff x="0" y="0"/>
          <a:chExt cx="0" cy="0"/>
        </a:xfrm>
      </p:grpSpPr>
      <p:pic>
        <p:nvPicPr>
          <p:cNvPr id="224" name="Google Shape;224;p26"/>
          <p:cNvPicPr preferRelativeResize="0"/>
          <p:nvPr/>
        </p:nvPicPr>
        <p:blipFill rotWithShape="1">
          <a:blip r:embed="rId3">
            <a:alphaModFix/>
          </a:blip>
          <a:srcRect b="0" l="0" r="0" t="0"/>
          <a:stretch/>
        </p:blipFill>
        <p:spPr>
          <a:xfrm>
            <a:off x="0" y="0"/>
            <a:ext cx="12187239" cy="6857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nvSpPr>
        <p:spPr>
          <a:xfrm>
            <a:off x="943925" y="3870653"/>
            <a:ext cx="10463100" cy="17271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According to the plot above, it’s possible to verify that the best launch site</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nowadays is CCAF5 SLC 40, where most of recent launches were successful;</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 second place VAFB SLC 4E and third place KSC LC 39A;</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It’s also possible to see that the general success rate improved over time.</a:t>
            </a:r>
            <a:endParaRPr b="0" i="0" sz="2200" u="none" cap="none" strike="noStrike">
              <a:latin typeface="Helvetica Neue"/>
              <a:ea typeface="Helvetica Neue"/>
              <a:cs typeface="Helvetica Neue"/>
              <a:sym typeface="Helvetica Neue"/>
            </a:endParaRPr>
          </a:p>
        </p:txBody>
      </p:sp>
      <p:sp>
        <p:nvSpPr>
          <p:cNvPr id="230" name="Google Shape;230;p27"/>
          <p:cNvSpPr txBox="1"/>
          <p:nvPr>
            <p:ph type="title"/>
          </p:nvPr>
        </p:nvSpPr>
        <p:spPr>
          <a:xfrm>
            <a:off x="849001" y="418774"/>
            <a:ext cx="6635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Flight Number vs. Launch Site</a:t>
            </a:r>
            <a:endParaRPr/>
          </a:p>
        </p:txBody>
      </p:sp>
      <p:pic>
        <p:nvPicPr>
          <p:cNvPr id="231" name="Google Shape;231;p27"/>
          <p:cNvPicPr preferRelativeResize="0"/>
          <p:nvPr/>
        </p:nvPicPr>
        <p:blipFill rotWithShape="1">
          <a:blip r:embed="rId3">
            <a:alphaModFix/>
          </a:blip>
          <a:srcRect b="0" l="0" r="0" t="0"/>
          <a:stretch/>
        </p:blipFill>
        <p:spPr>
          <a:xfrm>
            <a:off x="769619" y="1384300"/>
            <a:ext cx="10576560" cy="2385060"/>
          </a:xfrm>
          <a:prstGeom prst="rect">
            <a:avLst/>
          </a:prstGeom>
          <a:noFill/>
          <a:ln>
            <a:noFill/>
          </a:ln>
        </p:spPr>
      </p:pic>
      <p:sp>
        <p:nvSpPr>
          <p:cNvPr id="232" name="Google Shape;232;p2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nvSpPr>
        <p:spPr>
          <a:xfrm>
            <a:off x="835975" y="3959300"/>
            <a:ext cx="10251000" cy="15468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Payloads over 9,000kg (about the weight of a school bus) have excellent success</a:t>
            </a:r>
            <a:r>
              <a:rPr lang="en-US" sz="2200">
                <a:latin typeface="Helvetica Neue"/>
                <a:ea typeface="Helvetica Neue"/>
                <a:cs typeface="Helvetica Neue"/>
                <a:sym typeface="Helvetica Neue"/>
              </a:rPr>
              <a:t> </a:t>
            </a:r>
            <a:r>
              <a:rPr b="0" i="0" lang="en-US" sz="2200" u="none" cap="none" strike="noStrike">
                <a:solidFill>
                  <a:srgbClr val="292929"/>
                </a:solidFill>
                <a:latin typeface="Helvetica Neue"/>
                <a:ea typeface="Helvetica Neue"/>
                <a:cs typeface="Helvetica Neue"/>
                <a:sym typeface="Helvetica Neue"/>
              </a:rPr>
              <a:t>rate;</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Payloads over 12,000kg seems to be possible only on CCAFS SLC 40 and KSC LC</a:t>
            </a:r>
            <a:r>
              <a:rPr lang="en-US" sz="2200">
                <a:latin typeface="Helvetica Neue"/>
                <a:ea typeface="Helvetica Neue"/>
                <a:cs typeface="Helvetica Neue"/>
                <a:sym typeface="Helvetica Neue"/>
              </a:rPr>
              <a:t> </a:t>
            </a:r>
            <a:r>
              <a:rPr b="0" i="0" lang="en-US" sz="2200" u="none" cap="none" strike="noStrike">
                <a:solidFill>
                  <a:srgbClr val="292929"/>
                </a:solidFill>
                <a:latin typeface="Helvetica Neue"/>
                <a:ea typeface="Helvetica Neue"/>
                <a:cs typeface="Helvetica Neue"/>
                <a:sym typeface="Helvetica Neue"/>
              </a:rPr>
              <a:t>39A launch sites.</a:t>
            </a:r>
            <a:endParaRPr b="0" i="0" sz="2200" u="none" cap="none" strike="noStrike">
              <a:latin typeface="Helvetica Neue"/>
              <a:ea typeface="Helvetica Neue"/>
              <a:cs typeface="Helvetica Neue"/>
              <a:sym typeface="Helvetica Neue"/>
            </a:endParaRPr>
          </a:p>
        </p:txBody>
      </p:sp>
      <p:sp>
        <p:nvSpPr>
          <p:cNvPr id="238" name="Google Shape;238;p28"/>
          <p:cNvSpPr txBox="1"/>
          <p:nvPr>
            <p:ph type="title"/>
          </p:nvPr>
        </p:nvSpPr>
        <p:spPr>
          <a:xfrm>
            <a:off x="849001" y="418525"/>
            <a:ext cx="5310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Site</a:t>
            </a:r>
            <a:endParaRPr/>
          </a:p>
        </p:txBody>
      </p:sp>
      <p:pic>
        <p:nvPicPr>
          <p:cNvPr id="239" name="Google Shape;239;p28"/>
          <p:cNvPicPr preferRelativeResize="0"/>
          <p:nvPr/>
        </p:nvPicPr>
        <p:blipFill rotWithShape="1">
          <a:blip r:embed="rId3">
            <a:alphaModFix/>
          </a:blip>
          <a:srcRect b="0" l="0" r="0" t="0"/>
          <a:stretch/>
        </p:blipFill>
        <p:spPr>
          <a:xfrm>
            <a:off x="756919" y="1361439"/>
            <a:ext cx="10678160" cy="2382519"/>
          </a:xfrm>
          <a:prstGeom prst="rect">
            <a:avLst/>
          </a:prstGeom>
          <a:noFill/>
          <a:ln>
            <a:noFill/>
          </a:ln>
        </p:spPr>
      </p:pic>
      <p:sp>
        <p:nvSpPr>
          <p:cNvPr id="240" name="Google Shape;240;p2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nvSpPr>
        <p:spPr>
          <a:xfrm>
            <a:off x="848994" y="1884997"/>
            <a:ext cx="5565140" cy="359346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biggest success rates happens to orbits:</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ES-L1;</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GEO;</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HEO;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SSO.</a:t>
            </a:r>
            <a:endParaRPr b="0" i="0" sz="1800" u="none" cap="none" strike="noStrike">
              <a:latin typeface="Helvetica Neue"/>
              <a:ea typeface="Helvetica Neue"/>
              <a:cs typeface="Helvetica Neue"/>
              <a:sym typeface="Helvetica Neue"/>
            </a:endParaRPr>
          </a:p>
          <a:p>
            <a:pPr indent="-228600" lvl="0" marL="241300" marR="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Followed by:</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VLEO (above 80%);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LFO (above 70%).</a:t>
            </a:r>
            <a:endParaRPr b="0" i="0" sz="1800" u="none" cap="none" strike="noStrike">
              <a:latin typeface="Helvetica Neue"/>
              <a:ea typeface="Helvetica Neue"/>
              <a:cs typeface="Helvetica Neue"/>
              <a:sym typeface="Helvetica Neue"/>
            </a:endParaRPr>
          </a:p>
        </p:txBody>
      </p:sp>
      <p:sp>
        <p:nvSpPr>
          <p:cNvPr id="246" name="Google Shape;246;p29"/>
          <p:cNvSpPr txBox="1"/>
          <p:nvPr>
            <p:ph type="title"/>
          </p:nvPr>
        </p:nvSpPr>
        <p:spPr>
          <a:xfrm>
            <a:off x="849001" y="418772"/>
            <a:ext cx="6761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Success Rate vs. Orbit Type</a:t>
            </a:r>
            <a:endParaRPr/>
          </a:p>
        </p:txBody>
      </p:sp>
      <p:pic>
        <p:nvPicPr>
          <p:cNvPr id="247" name="Google Shape;247;p29"/>
          <p:cNvPicPr preferRelativeResize="0"/>
          <p:nvPr/>
        </p:nvPicPr>
        <p:blipFill rotWithShape="1">
          <a:blip r:embed="rId3">
            <a:alphaModFix/>
          </a:blip>
          <a:srcRect b="0" l="0" r="0" t="0"/>
          <a:stretch/>
        </p:blipFill>
        <p:spPr>
          <a:xfrm>
            <a:off x="7863569" y="2227564"/>
            <a:ext cx="3543300" cy="2667000"/>
          </a:xfrm>
          <a:prstGeom prst="rect">
            <a:avLst/>
          </a:prstGeom>
          <a:noFill/>
          <a:ln>
            <a:noFill/>
          </a:ln>
        </p:spPr>
      </p:pic>
      <p:sp>
        <p:nvSpPr>
          <p:cNvPr id="248" name="Google Shape;248;p2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nvSpPr>
        <p:spPr>
          <a:xfrm>
            <a:off x="849000" y="4087375"/>
            <a:ext cx="10237800" cy="1387200"/>
          </a:xfrm>
          <a:prstGeom prst="rect">
            <a:avLst/>
          </a:prstGeom>
          <a:noFill/>
          <a:ln>
            <a:noFill/>
          </a:ln>
        </p:spPr>
        <p:txBody>
          <a:bodyPr anchorCtr="0" anchor="t" bIns="0" lIns="0" spcFirstLastPara="1" rIns="0" wrap="square" tIns="18985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Apparently, success rate improved over time to all orbits;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VLEO orbit seems a new business opportunity, due to recent increase of its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frequency.</a:t>
            </a:r>
            <a:endParaRPr b="0" i="0" sz="2200" u="none" cap="none" strike="noStrike">
              <a:latin typeface="Helvetica Neue"/>
              <a:ea typeface="Helvetica Neue"/>
              <a:cs typeface="Helvetica Neue"/>
              <a:sym typeface="Helvetica Neue"/>
            </a:endParaRPr>
          </a:p>
        </p:txBody>
      </p:sp>
      <p:sp>
        <p:nvSpPr>
          <p:cNvPr id="254" name="Google Shape;254;p30"/>
          <p:cNvSpPr txBox="1"/>
          <p:nvPr>
            <p:ph type="title"/>
          </p:nvPr>
        </p:nvSpPr>
        <p:spPr>
          <a:xfrm>
            <a:off x="849001" y="418774"/>
            <a:ext cx="6582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Flight Number vs. Orbit Type</a:t>
            </a:r>
            <a:endParaRPr/>
          </a:p>
        </p:txBody>
      </p:sp>
      <p:pic>
        <p:nvPicPr>
          <p:cNvPr id="255" name="Google Shape;255;p30"/>
          <p:cNvPicPr preferRelativeResize="0"/>
          <p:nvPr/>
        </p:nvPicPr>
        <p:blipFill rotWithShape="1">
          <a:blip r:embed="rId3">
            <a:alphaModFix/>
          </a:blip>
          <a:srcRect b="0" l="0" r="0" t="0"/>
          <a:stretch/>
        </p:blipFill>
        <p:spPr>
          <a:xfrm>
            <a:off x="769619" y="1597660"/>
            <a:ext cx="10688320" cy="2379980"/>
          </a:xfrm>
          <a:prstGeom prst="rect">
            <a:avLst/>
          </a:prstGeom>
          <a:noFill/>
          <a:ln>
            <a:noFill/>
          </a:ln>
        </p:spPr>
      </p:pic>
      <p:sp>
        <p:nvSpPr>
          <p:cNvPr id="256" name="Google Shape;256;p3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nvSpPr>
        <p:spPr>
          <a:xfrm>
            <a:off x="849000" y="3662723"/>
            <a:ext cx="10237800" cy="1568700"/>
          </a:xfrm>
          <a:prstGeom prst="rect">
            <a:avLst/>
          </a:prstGeom>
          <a:noFill/>
          <a:ln>
            <a:noFill/>
          </a:ln>
        </p:spPr>
        <p:txBody>
          <a:bodyPr anchorCtr="0" anchor="t" bIns="0" lIns="0" spcFirstLastPara="1" rIns="0" wrap="square" tIns="191125">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Apparently, there is no relation between payload and success rate to orbit GTO;</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ISS orbit has the widest range of payload and a good rate of success;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There are few launches to the orbits SO and GEO.</a:t>
            </a:r>
            <a:endParaRPr b="0" i="0" sz="2200" u="none" cap="none" strike="noStrike">
              <a:latin typeface="Helvetica Neue"/>
              <a:ea typeface="Helvetica Neue"/>
              <a:cs typeface="Helvetica Neue"/>
              <a:sym typeface="Helvetica Neue"/>
            </a:endParaRPr>
          </a:p>
        </p:txBody>
      </p:sp>
      <p:sp>
        <p:nvSpPr>
          <p:cNvPr id="262" name="Google Shape;262;p31"/>
          <p:cNvSpPr txBox="1"/>
          <p:nvPr>
            <p:ph type="title"/>
          </p:nvPr>
        </p:nvSpPr>
        <p:spPr>
          <a:xfrm>
            <a:off x="849001" y="418775"/>
            <a:ext cx="5095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Orbit Type</a:t>
            </a:r>
            <a:endParaRPr/>
          </a:p>
        </p:txBody>
      </p:sp>
      <p:pic>
        <p:nvPicPr>
          <p:cNvPr id="263" name="Google Shape;263;p31"/>
          <p:cNvPicPr preferRelativeResize="0"/>
          <p:nvPr/>
        </p:nvPicPr>
        <p:blipFill rotWithShape="1">
          <a:blip r:embed="rId3">
            <a:alphaModFix/>
          </a:blip>
          <a:srcRect b="0" l="0" r="0" t="0"/>
          <a:stretch/>
        </p:blipFill>
        <p:spPr>
          <a:xfrm>
            <a:off x="769619" y="1442719"/>
            <a:ext cx="10688320" cy="2382519"/>
          </a:xfrm>
          <a:prstGeom prst="rect">
            <a:avLst/>
          </a:prstGeom>
          <a:noFill/>
          <a:ln>
            <a:noFill/>
          </a:ln>
        </p:spPr>
      </p:pic>
      <p:sp>
        <p:nvSpPr>
          <p:cNvPr id="264" name="Google Shape;264;p3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nvSpPr>
        <p:spPr>
          <a:xfrm>
            <a:off x="849000" y="2085975"/>
            <a:ext cx="5811900" cy="18855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Success rate started increasing in 2013 and</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kept until 2020;</a:t>
            </a:r>
            <a:endParaRPr b="0" i="0" sz="2200" u="none" cap="none" strike="noStrike">
              <a:latin typeface="Helvetica Neue"/>
              <a:ea typeface="Helvetica Neue"/>
              <a:cs typeface="Helvetica Neue"/>
              <a:sym typeface="Helvetica Neue"/>
            </a:endParaRPr>
          </a:p>
          <a:p>
            <a:pPr indent="-228600" lvl="0" marL="241300" marR="4495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It seems that the first three years were a  period of adjusts and improvement of  technology.</a:t>
            </a:r>
            <a:endParaRPr b="0" i="0" sz="2200" u="none" cap="none" strike="noStrike">
              <a:latin typeface="Helvetica Neue"/>
              <a:ea typeface="Helvetica Neue"/>
              <a:cs typeface="Helvetica Neue"/>
              <a:sym typeface="Helvetica Neue"/>
            </a:endParaRPr>
          </a:p>
        </p:txBody>
      </p:sp>
      <p:sp>
        <p:nvSpPr>
          <p:cNvPr id="270" name="Google Shape;270;p32"/>
          <p:cNvSpPr txBox="1"/>
          <p:nvPr>
            <p:ph type="title"/>
          </p:nvPr>
        </p:nvSpPr>
        <p:spPr>
          <a:xfrm>
            <a:off x="849001" y="418524"/>
            <a:ext cx="6600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Success Yearly Trend</a:t>
            </a:r>
            <a:endParaRPr/>
          </a:p>
        </p:txBody>
      </p:sp>
      <p:pic>
        <p:nvPicPr>
          <p:cNvPr id="271" name="Google Shape;271;p32"/>
          <p:cNvPicPr preferRelativeResize="0"/>
          <p:nvPr/>
        </p:nvPicPr>
        <p:blipFill rotWithShape="1">
          <a:blip r:embed="rId3">
            <a:alphaModFix/>
          </a:blip>
          <a:srcRect b="0" l="0" r="0" t="0"/>
          <a:stretch/>
        </p:blipFill>
        <p:spPr>
          <a:xfrm>
            <a:off x="7741919" y="2070100"/>
            <a:ext cx="3543300" cy="2494280"/>
          </a:xfrm>
          <a:prstGeom prst="rect">
            <a:avLst/>
          </a:prstGeom>
          <a:noFill/>
          <a:ln>
            <a:noFill/>
          </a:ln>
        </p:spPr>
      </p:pic>
      <p:sp>
        <p:nvSpPr>
          <p:cNvPr id="272" name="Google Shape;272;p3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nvSpPr>
        <p:spPr>
          <a:xfrm>
            <a:off x="849002" y="1841869"/>
            <a:ext cx="79428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According to data, there are four launch sites:</a:t>
            </a:r>
            <a:endParaRPr b="0" i="0" sz="2200" u="none" cap="none" strike="noStrike">
              <a:latin typeface="Helvetica Neue"/>
              <a:ea typeface="Helvetica Neue"/>
              <a:cs typeface="Helvetica Neue"/>
              <a:sym typeface="Helvetica Neue"/>
            </a:endParaRPr>
          </a:p>
        </p:txBody>
      </p:sp>
      <p:sp>
        <p:nvSpPr>
          <p:cNvPr id="278" name="Google Shape;278;p3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79" name="Google Shape;279;p33"/>
          <p:cNvSpPr txBox="1"/>
          <p:nvPr/>
        </p:nvSpPr>
        <p:spPr>
          <a:xfrm>
            <a:off x="849001" y="4920921"/>
            <a:ext cx="10342200" cy="690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They are obtained by selecting unique occurrences of “launch_site” values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from the dataset.</a:t>
            </a:r>
            <a:endParaRPr b="0" i="0" sz="2200" u="none" cap="none" strike="noStrike">
              <a:latin typeface="Helvetica Neue"/>
              <a:ea typeface="Helvetica Neue"/>
              <a:cs typeface="Helvetica Neue"/>
              <a:sym typeface="Helvetica Neue"/>
            </a:endParaRPr>
          </a:p>
        </p:txBody>
      </p:sp>
      <p:sp>
        <p:nvSpPr>
          <p:cNvPr id="280" name="Google Shape;280;p33"/>
          <p:cNvSpPr txBox="1"/>
          <p:nvPr>
            <p:ph type="title"/>
          </p:nvPr>
        </p:nvSpPr>
        <p:spPr>
          <a:xfrm>
            <a:off x="849001" y="418524"/>
            <a:ext cx="5454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 Launch Site Names</a:t>
            </a:r>
            <a:endParaRPr/>
          </a:p>
        </p:txBody>
      </p:sp>
      <p:graphicFrame>
        <p:nvGraphicFramePr>
          <p:cNvPr id="281" name="Google Shape;281;p33"/>
          <p:cNvGraphicFramePr/>
          <p:nvPr/>
        </p:nvGraphicFramePr>
        <p:xfrm>
          <a:off x="1530603" y="2623185"/>
          <a:ext cx="3000000" cy="3000000"/>
        </p:xfrm>
        <a:graphic>
          <a:graphicData uri="http://schemas.openxmlformats.org/drawingml/2006/table">
            <a:tbl>
              <a:tblPr bandRow="1" firstRow="1">
                <a:noFill/>
                <a:tableStyleId>{DEDC711D-2800-4C30-B319-C0EB56AB4300}</a:tableStyleId>
              </a:tblPr>
              <a:tblGrid>
                <a:gridCol w="18942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Launch Site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CCAFS SLC-40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KSC LC-39A</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VAFB SLC-4E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nvSpPr>
        <p:spPr>
          <a:xfrm>
            <a:off x="849002" y="1841874"/>
            <a:ext cx="79428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5 records where launch sites begin with `CCA`:</a:t>
            </a:r>
            <a:endParaRPr b="0" i="0" sz="2200" u="none" cap="none" strike="noStrike">
              <a:latin typeface="Helvetica Neue"/>
              <a:ea typeface="Helvetica Neue"/>
              <a:cs typeface="Helvetica Neue"/>
              <a:sym typeface="Helvetica Neue"/>
            </a:endParaRPr>
          </a:p>
        </p:txBody>
      </p:sp>
      <p:sp>
        <p:nvSpPr>
          <p:cNvPr id="287" name="Google Shape;287;p3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88" name="Google Shape;288;p34"/>
          <p:cNvSpPr txBox="1"/>
          <p:nvPr/>
        </p:nvSpPr>
        <p:spPr>
          <a:xfrm>
            <a:off x="849001" y="5434654"/>
            <a:ext cx="87306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Here we can see five samples of Cape Canaveral launches.</a:t>
            </a:r>
            <a:endParaRPr b="0" i="0" sz="2200" u="none" cap="none" strike="noStrike">
              <a:latin typeface="Helvetica Neue"/>
              <a:ea typeface="Helvetica Neue"/>
              <a:cs typeface="Helvetica Neue"/>
              <a:sym typeface="Helvetica Neue"/>
            </a:endParaRPr>
          </a:p>
        </p:txBody>
      </p:sp>
      <p:sp>
        <p:nvSpPr>
          <p:cNvPr id="289" name="Google Shape;289;p34"/>
          <p:cNvSpPr txBox="1"/>
          <p:nvPr>
            <p:ph type="title"/>
          </p:nvPr>
        </p:nvSpPr>
        <p:spPr>
          <a:xfrm>
            <a:off x="849001" y="418525"/>
            <a:ext cx="8945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Site Names Begin with 'CCA'</a:t>
            </a:r>
            <a:endParaRPr/>
          </a:p>
        </p:txBody>
      </p:sp>
      <p:graphicFrame>
        <p:nvGraphicFramePr>
          <p:cNvPr id="290" name="Google Shape;290;p34"/>
          <p:cNvGraphicFramePr/>
          <p:nvPr/>
        </p:nvGraphicFramePr>
        <p:xfrm>
          <a:off x="763663" y="2284095"/>
          <a:ext cx="3000000" cy="3000000"/>
        </p:xfrm>
        <a:graphic>
          <a:graphicData uri="http://schemas.openxmlformats.org/drawingml/2006/table">
            <a:tbl>
              <a:tblPr bandRow="1" firstRow="1">
                <a:noFill/>
                <a:tableStyleId>{DEDC711D-2800-4C30-B319-C0EB56AB4300}</a:tableStyleId>
              </a:tblPr>
              <a:tblGrid>
                <a:gridCol w="1063000"/>
                <a:gridCol w="1063000"/>
                <a:gridCol w="1063000"/>
                <a:gridCol w="1063000"/>
                <a:gridCol w="1388750"/>
                <a:gridCol w="904875"/>
                <a:gridCol w="894725"/>
                <a:gridCol w="1062350"/>
                <a:gridCol w="902325"/>
                <a:gridCol w="1222375"/>
              </a:tblGrid>
              <a:tr h="518150">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Date</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Time UTC</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391795"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Booster  Version</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Launch Site</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Payload</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207009"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Payload  Mass kg</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Orbit</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Customer</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3345" marR="123189"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Mission  Outcome</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3345" marR="44323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Landing  Outcome</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45720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2010-06-04</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18:45:00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B0003</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155575" rtl="0" algn="l">
                        <a:lnSpc>
                          <a:spcPct val="100000"/>
                        </a:lnSpc>
                        <a:spcBef>
                          <a:spcPts val="0"/>
                        </a:spcBef>
                        <a:spcAft>
                          <a:spcPts val="0"/>
                        </a:spcAft>
                        <a:buNone/>
                      </a:pPr>
                      <a:r>
                        <a:rPr lang="en-US" sz="1200" u="none" cap="none" strike="noStrike">
                          <a:latin typeface="Calibri"/>
                          <a:ea typeface="Calibri"/>
                          <a:cs typeface="Calibri"/>
                          <a:sym typeface="Calibri"/>
                        </a:rPr>
                        <a:t>Dragon Spacecraft  Qualification Unit</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SpaceX</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400685" rtl="0" algn="l">
                        <a:lnSpc>
                          <a:spcPct val="100000"/>
                        </a:lnSpc>
                        <a:spcBef>
                          <a:spcPts val="0"/>
                        </a:spcBef>
                        <a:spcAft>
                          <a:spcPts val="0"/>
                        </a:spcAft>
                        <a:buNone/>
                      </a:pPr>
                      <a:r>
                        <a:rPr lang="en-US" sz="1200" u="none" cap="none" strike="noStrike">
                          <a:latin typeface="Calibri"/>
                          <a:ea typeface="Calibri"/>
                          <a:cs typeface="Calibri"/>
                          <a:sym typeface="Calibri"/>
                        </a:rPr>
                        <a:t>Failure  (parachute)</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8229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1440" marR="0" rtl="0" algn="l">
                        <a:lnSpc>
                          <a:spcPct val="100000"/>
                        </a:lnSpc>
                        <a:spcBef>
                          <a:spcPts val="1070"/>
                        </a:spcBef>
                        <a:spcAft>
                          <a:spcPts val="0"/>
                        </a:spcAft>
                        <a:buNone/>
                      </a:pPr>
                      <a:r>
                        <a:rPr lang="en-US" sz="1200" u="none" cap="none" strike="noStrike">
                          <a:latin typeface="Calibri"/>
                          <a:ea typeface="Calibri"/>
                          <a:cs typeface="Calibri"/>
                          <a:sym typeface="Calibri"/>
                        </a:rPr>
                        <a:t>2010-12-08</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1440" marR="0" rtl="0" algn="l">
                        <a:lnSpc>
                          <a:spcPct val="100000"/>
                        </a:lnSpc>
                        <a:spcBef>
                          <a:spcPts val="1070"/>
                        </a:spcBef>
                        <a:spcAft>
                          <a:spcPts val="0"/>
                        </a:spcAft>
                        <a:buNone/>
                      </a:pPr>
                      <a:r>
                        <a:rPr lang="en-US" sz="1200" u="none" cap="none" strike="noStrike">
                          <a:latin typeface="Calibri"/>
                          <a:ea typeface="Calibri"/>
                          <a:cs typeface="Calibri"/>
                          <a:sym typeface="Calibri"/>
                        </a:rPr>
                        <a:t>15:43:00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1905" rtl="0" algn="ctr">
                        <a:lnSpc>
                          <a:spcPct val="100000"/>
                        </a:lnSpc>
                        <a:spcBef>
                          <a:spcPts val="1070"/>
                        </a:spcBef>
                        <a:spcAft>
                          <a:spcPts val="0"/>
                        </a:spcAft>
                        <a:buNone/>
                      </a:pPr>
                      <a:r>
                        <a:rPr lang="en-US" sz="1200" u="none" cap="none" strike="noStrike">
                          <a:latin typeface="Calibri"/>
                          <a:ea typeface="Calibri"/>
                          <a:cs typeface="Calibri"/>
                          <a:sym typeface="Calibri"/>
                        </a:rPr>
                        <a:t>F9 v1.0 B0004</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075" marR="0" rtl="0" algn="l">
                        <a:lnSpc>
                          <a:spcPct val="100000"/>
                        </a:lnSpc>
                        <a:spcBef>
                          <a:spcPts val="107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95250" rtl="0" algn="l">
                        <a:lnSpc>
                          <a:spcPct val="100000"/>
                        </a:lnSpc>
                        <a:spcBef>
                          <a:spcPts val="0"/>
                        </a:spcBef>
                        <a:spcAft>
                          <a:spcPts val="0"/>
                        </a:spcAft>
                        <a:buNone/>
                      </a:pPr>
                      <a:r>
                        <a:rPr lang="en-US" sz="1200" u="none" cap="none" strike="noStrike">
                          <a:latin typeface="Calibri"/>
                          <a:ea typeface="Calibri"/>
                          <a:cs typeface="Calibri"/>
                          <a:sym typeface="Calibri"/>
                        </a:rPr>
                        <a:t>Dragon demo flight  C1, two CubeSats,  barrel of Brouere  cheese</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710" marR="0" rtl="0" algn="l">
                        <a:lnSpc>
                          <a:spcPct val="100000"/>
                        </a:lnSpc>
                        <a:spcBef>
                          <a:spcPts val="1070"/>
                        </a:spcBef>
                        <a:spcAft>
                          <a:spcPts val="0"/>
                        </a:spcAft>
                        <a:buNone/>
                      </a:pPr>
                      <a:r>
                        <a:rPr lang="en-US" sz="1200" u="none" cap="none" strike="noStrike">
                          <a:latin typeface="Calibri"/>
                          <a:ea typeface="Calibri"/>
                          <a:cs typeface="Calibri"/>
                          <a:sym typeface="Calibri"/>
                        </a:rPr>
                        <a:t>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710" marR="0" rtl="0" algn="l">
                        <a:lnSpc>
                          <a:spcPct val="100000"/>
                        </a:lnSpc>
                        <a:spcBef>
                          <a:spcPts val="107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(COTS)</a:t>
                      </a:r>
                      <a:endParaRPr sz="1200" u="none" cap="none" strike="noStrike">
                        <a:latin typeface="Calibri"/>
                        <a:ea typeface="Calibri"/>
                        <a:cs typeface="Calibri"/>
                        <a:sym typeface="Calibri"/>
                      </a:endParaRPr>
                    </a:p>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NRO</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3345" marR="0" rtl="0" algn="l">
                        <a:lnSpc>
                          <a:spcPct val="100000"/>
                        </a:lnSpc>
                        <a:spcBef>
                          <a:spcPts val="107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Failure</a:t>
                      </a:r>
                      <a:endParaRPr sz="1200" u="none" cap="none" strike="noStrike">
                        <a:latin typeface="Calibri"/>
                        <a:ea typeface="Calibri"/>
                        <a:cs typeface="Calibri"/>
                        <a:sym typeface="Calibri"/>
                      </a:endParaRPr>
                    </a:p>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(parachute)</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45720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2012-05-22</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07:44:00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B0005</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Dragon demo flight</a:t>
                      </a:r>
                      <a:endParaRPr sz="1200" u="none" cap="none" strike="noStrike">
                        <a:latin typeface="Calibri"/>
                        <a:ea typeface="Calibri"/>
                        <a:cs typeface="Calibri"/>
                        <a:sym typeface="Calibri"/>
                      </a:endParaRPr>
                    </a:p>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C2</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525</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(COTS)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attempt</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2012-10-08</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00:35:00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B0006</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SpaceX CRS-1</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500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(CRS)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attempt</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2013-03-01</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15:10:00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B0007</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SpaceX CRS-2</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677</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(CRS)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nvSpPr>
        <p:spPr>
          <a:xfrm>
            <a:off x="849001" y="1841873"/>
            <a:ext cx="65820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Total payload carried by boosters from NASA:</a:t>
            </a:r>
            <a:endParaRPr b="0" i="0" sz="2200" u="none" cap="none" strike="noStrike">
              <a:latin typeface="Helvetica Neue"/>
              <a:ea typeface="Helvetica Neue"/>
              <a:cs typeface="Helvetica Neue"/>
              <a:sym typeface="Helvetica Neue"/>
            </a:endParaRPr>
          </a:p>
        </p:txBody>
      </p:sp>
      <p:sp>
        <p:nvSpPr>
          <p:cNvPr id="296" name="Google Shape;296;p3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97" name="Google Shape;297;p35"/>
          <p:cNvSpPr txBox="1"/>
          <p:nvPr/>
        </p:nvSpPr>
        <p:spPr>
          <a:xfrm>
            <a:off x="849001" y="4408178"/>
            <a:ext cx="10557900" cy="690000"/>
          </a:xfrm>
          <a:prstGeom prst="rect">
            <a:avLst/>
          </a:prstGeom>
          <a:noFill/>
          <a:ln>
            <a:noFill/>
          </a:ln>
        </p:spPr>
        <p:txBody>
          <a:bodyPr anchorCtr="0" anchor="t" bIns="0" lIns="0" spcFirstLastPara="1" rIns="0" wrap="square" tIns="12700">
            <a:spAutoFit/>
          </a:bodyPr>
          <a:lstStyle/>
          <a:p>
            <a:pPr indent="0" lvl="0" marL="241300" marR="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Total payload was calculated above by adding all payloads with the code 'CRS,' which corresponds to NASA.</a:t>
            </a:r>
            <a:endParaRPr b="0" i="0" sz="2200" u="none" cap="none" strike="noStrike">
              <a:latin typeface="Helvetica Neue"/>
              <a:ea typeface="Helvetica Neue"/>
              <a:cs typeface="Helvetica Neue"/>
              <a:sym typeface="Helvetica Neue"/>
            </a:endParaRPr>
          </a:p>
        </p:txBody>
      </p:sp>
      <p:sp>
        <p:nvSpPr>
          <p:cNvPr id="298" name="Google Shape;298;p35"/>
          <p:cNvSpPr txBox="1"/>
          <p:nvPr>
            <p:ph type="title"/>
          </p:nvPr>
        </p:nvSpPr>
        <p:spPr>
          <a:xfrm>
            <a:off x="849003" y="418523"/>
            <a:ext cx="5633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Total Payload Mass</a:t>
            </a:r>
            <a:endParaRPr/>
          </a:p>
        </p:txBody>
      </p:sp>
      <p:graphicFrame>
        <p:nvGraphicFramePr>
          <p:cNvPr id="299" name="Google Shape;299;p35"/>
          <p:cNvGraphicFramePr/>
          <p:nvPr/>
        </p:nvGraphicFramePr>
        <p:xfrm>
          <a:off x="1670050" y="2808604"/>
          <a:ext cx="3000000" cy="3000000"/>
        </p:xfrm>
        <a:graphic>
          <a:graphicData uri="http://schemas.openxmlformats.org/drawingml/2006/table">
            <a:tbl>
              <a:tblPr bandRow="1" firstRow="1">
                <a:noFill/>
                <a:tableStyleId>{DEDC711D-2800-4C30-B319-C0EB56AB4300}</a:tableStyleId>
              </a:tblPr>
              <a:tblGrid>
                <a:gridCol w="18815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Total Payload (kg)</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111.268</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9"/>
          <p:cNvSpPr txBox="1"/>
          <p:nvPr/>
        </p:nvSpPr>
        <p:spPr>
          <a:xfrm>
            <a:off x="1037900" y="1198450"/>
            <a:ext cx="10370400" cy="4277100"/>
          </a:xfrm>
          <a:prstGeom prst="rect">
            <a:avLst/>
          </a:prstGeom>
          <a:noFill/>
          <a:ln>
            <a:noFill/>
          </a:ln>
        </p:spPr>
        <p:txBody>
          <a:bodyPr anchorCtr="0" anchor="t" bIns="0" lIns="0" spcFirstLastPara="1" rIns="0" wrap="square" tIns="202550">
            <a:spAutoFit/>
          </a:bodyPr>
          <a:lstStyle/>
          <a:p>
            <a:pPr indent="-228600" lvl="0" marL="240665"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Data analysis techniques included the following:</a:t>
            </a:r>
            <a:endParaRPr b="0" i="0" sz="2200" u="none" cap="none" strike="noStrike">
              <a:latin typeface="Helvetica Neue"/>
              <a:ea typeface="Helvetica Neue"/>
              <a:cs typeface="Helvetica Neue"/>
              <a:sym typeface="Helvetica Neue"/>
            </a:endParaRPr>
          </a:p>
          <a:p>
            <a:pPr indent="-229869" lvl="1" marL="698500" marR="0" rtl="0" algn="l">
              <a:lnSpc>
                <a:spcPct val="100000"/>
              </a:lnSpc>
              <a:spcBef>
                <a:spcPts val="122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Utilizing the SpaceX API and web scraping to collect data.</a:t>
            </a:r>
            <a:endParaRPr b="0" i="0" sz="1800" u="none" cap="none" strike="noStrike">
              <a:latin typeface="Helvetica Neue"/>
              <a:ea typeface="Helvetica Neue"/>
              <a:cs typeface="Helvetica Neue"/>
              <a:sym typeface="Helvetica Neue"/>
            </a:endParaRPr>
          </a:p>
          <a:p>
            <a:pPr indent="-229869" lvl="1" marL="698500" marR="0" rtl="0" algn="l">
              <a:lnSpc>
                <a:spcPct val="113888"/>
              </a:lnSpc>
              <a:spcBef>
                <a:spcPts val="118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Exploratory Data Analysis (EDA), includ</a:t>
            </a:r>
            <a:r>
              <a:rPr lang="en-US" sz="1800">
                <a:solidFill>
                  <a:srgbClr val="292929"/>
                </a:solidFill>
                <a:latin typeface="Helvetica Neue"/>
                <a:ea typeface="Helvetica Neue"/>
                <a:cs typeface="Helvetica Neue"/>
                <a:sym typeface="Helvetica Neue"/>
              </a:rPr>
              <a:t>ed</a:t>
            </a:r>
            <a:r>
              <a:rPr b="0" i="0" lang="en-US" sz="1800" u="none" cap="none" strike="noStrike">
                <a:solidFill>
                  <a:srgbClr val="292929"/>
                </a:solidFill>
                <a:latin typeface="Helvetica Neue"/>
                <a:ea typeface="Helvetica Neue"/>
                <a:cs typeface="Helvetica Neue"/>
                <a:sym typeface="Helvetica Neue"/>
              </a:rPr>
              <a:t> data wrangling, data visualization and interactive</a:t>
            </a:r>
            <a:endParaRPr b="0" i="0" sz="1800" u="none" cap="none" strike="noStrike">
              <a:latin typeface="Helvetica Neue"/>
              <a:ea typeface="Helvetica Neue"/>
              <a:cs typeface="Helvetica Neue"/>
              <a:sym typeface="Helvetica Neue"/>
            </a:endParaRPr>
          </a:p>
          <a:p>
            <a:pPr indent="0" lvl="0" marL="698500" marR="0" rtl="0" algn="l">
              <a:lnSpc>
                <a:spcPct val="113888"/>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visual analytics</a:t>
            </a:r>
            <a:r>
              <a:rPr lang="en-US" sz="1800">
                <a:solidFill>
                  <a:srgbClr val="292929"/>
                </a:solidFill>
                <a:latin typeface="Helvetica Neue"/>
                <a:ea typeface="Helvetica Neue"/>
                <a:cs typeface="Helvetica Neue"/>
                <a:sym typeface="Helvetica Neue"/>
              </a:rPr>
              <a:t>.</a:t>
            </a:r>
            <a:endParaRPr b="0" i="0" sz="1800" u="none" cap="none" strike="noStrike">
              <a:latin typeface="Helvetica Neue"/>
              <a:ea typeface="Helvetica Neue"/>
              <a:cs typeface="Helvetica Neue"/>
              <a:sym typeface="Helvetica Neue"/>
            </a:endParaRPr>
          </a:p>
          <a:p>
            <a:pPr indent="-229869" lvl="1" marL="698500" marR="0" rtl="0" algn="l">
              <a:lnSpc>
                <a:spcPct val="100000"/>
              </a:lnSpc>
              <a:spcBef>
                <a:spcPts val="118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Ends with </a:t>
            </a:r>
            <a:r>
              <a:rPr b="0" i="0" lang="en-US" sz="1800" u="none" cap="none" strike="noStrike">
                <a:solidFill>
                  <a:srgbClr val="292929"/>
                </a:solidFill>
                <a:latin typeface="Helvetica Neue"/>
                <a:ea typeface="Helvetica Neue"/>
                <a:cs typeface="Helvetica Neue"/>
                <a:sym typeface="Helvetica Neue"/>
              </a:rPr>
              <a:t>Machine Learning Prediction.</a:t>
            </a:r>
            <a:endParaRPr b="0" i="0" sz="1800" u="none" cap="none" strike="noStrike">
              <a:latin typeface="Helvetica Neue"/>
              <a:ea typeface="Helvetica Neue"/>
              <a:cs typeface="Helvetica Neue"/>
              <a:sym typeface="Helvetica Neue"/>
            </a:endParaRPr>
          </a:p>
          <a:p>
            <a:pPr indent="-228600" lvl="0" marL="240665" marR="0" rtl="0" algn="l">
              <a:lnSpc>
                <a:spcPct val="100000"/>
              </a:lnSpc>
              <a:spcBef>
                <a:spcPts val="112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Summary of all results</a:t>
            </a:r>
            <a:endParaRPr b="0" i="0" sz="2200" u="none" cap="none" strike="noStrike">
              <a:latin typeface="Helvetica Neue"/>
              <a:ea typeface="Helvetica Neue"/>
              <a:cs typeface="Helvetica Neue"/>
              <a:sym typeface="Helvetica Neue"/>
            </a:endParaRPr>
          </a:p>
          <a:p>
            <a:pPr indent="-229869" lvl="1" marL="698500" marR="0" rtl="0" algn="l">
              <a:lnSpc>
                <a:spcPct val="100000"/>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It was possible to gather useful information from public sources.</a:t>
            </a:r>
            <a:endParaRPr b="0" i="0" sz="1800" u="none" cap="none" strike="noStrike">
              <a:latin typeface="Helvetica Neue"/>
              <a:ea typeface="Helvetica Neue"/>
              <a:cs typeface="Helvetica Neue"/>
              <a:sym typeface="Helvetica Neue"/>
            </a:endParaRPr>
          </a:p>
          <a:p>
            <a:pPr indent="-229869" lvl="1" marL="698500" marR="0" rtl="0" algn="l">
              <a:lnSpc>
                <a:spcPct val="100000"/>
              </a:lnSpc>
              <a:spcBef>
                <a:spcPts val="118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EDA enabled the identification of which features best predict the success of launches.</a:t>
            </a:r>
            <a:endParaRPr b="0" i="0" sz="1800" u="none" cap="none" strike="noStrike">
              <a:latin typeface="Helvetica Neue"/>
              <a:ea typeface="Helvetica Neue"/>
              <a:cs typeface="Helvetica Neue"/>
              <a:sym typeface="Helvetica Neue"/>
            </a:endParaRPr>
          </a:p>
          <a:p>
            <a:pPr indent="-229869" lvl="1" marL="698500" marR="0" rtl="0" algn="l">
              <a:lnSpc>
                <a:spcPct val="113888"/>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Using all collected data, Machine Learning Prediction demonstrated the best model for predicting which characteristics are important to drive this opportunity.</a:t>
            </a:r>
            <a:endParaRPr b="0" i="0" sz="1800" u="none" cap="none" strike="noStrike">
              <a:latin typeface="Helvetica Neue"/>
              <a:ea typeface="Helvetica Neue"/>
              <a:cs typeface="Helvetica Neue"/>
              <a:sym typeface="Helvetica Neue"/>
            </a:endParaRPr>
          </a:p>
        </p:txBody>
      </p:sp>
      <p:sp>
        <p:nvSpPr>
          <p:cNvPr id="59" name="Google Shape;59;p9"/>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60" name="Google Shape;60;p9"/>
          <p:cNvSpPr txBox="1"/>
          <p:nvPr>
            <p:ph type="title"/>
          </p:nvPr>
        </p:nvSpPr>
        <p:spPr>
          <a:xfrm>
            <a:off x="849002" y="418764"/>
            <a:ext cx="5154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Executive Summary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nvSpPr>
        <p:spPr>
          <a:xfrm>
            <a:off x="849001" y="1841874"/>
            <a:ext cx="79071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Average payload mass carried by booster version F9 v1.1:</a:t>
            </a:r>
            <a:endParaRPr b="0" i="0" sz="2200" u="none" cap="none" strike="noStrike">
              <a:latin typeface="Helvetica Neue"/>
              <a:ea typeface="Helvetica Neue"/>
              <a:cs typeface="Helvetica Neue"/>
              <a:sym typeface="Helvetica Neue"/>
            </a:endParaRPr>
          </a:p>
        </p:txBody>
      </p:sp>
      <p:sp>
        <p:nvSpPr>
          <p:cNvPr id="305" name="Google Shape;305;p3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06" name="Google Shape;306;p36"/>
          <p:cNvSpPr txBox="1"/>
          <p:nvPr/>
        </p:nvSpPr>
        <p:spPr>
          <a:xfrm>
            <a:off x="849001" y="4920923"/>
            <a:ext cx="10237800" cy="690000"/>
          </a:xfrm>
          <a:prstGeom prst="rect">
            <a:avLst/>
          </a:prstGeom>
          <a:noFill/>
          <a:ln>
            <a:noFill/>
          </a:ln>
        </p:spPr>
        <p:txBody>
          <a:bodyPr anchorCtr="0" anchor="t" bIns="0" lIns="0" spcFirstLastPara="1" rIns="0" wrap="square" tIns="12700">
            <a:spAutoFit/>
          </a:bodyPr>
          <a:lstStyle/>
          <a:p>
            <a:pPr indent="0" lvl="0" marL="241300" marR="0" rtl="0" algn="l">
              <a:lnSpc>
                <a:spcPct val="100000"/>
              </a:lnSpc>
              <a:spcBef>
                <a:spcPts val="5"/>
              </a:spcBef>
              <a:spcAft>
                <a:spcPts val="0"/>
              </a:spcAft>
              <a:buNone/>
            </a:pPr>
            <a:r>
              <a:rPr lang="en-US" sz="2200">
                <a:solidFill>
                  <a:srgbClr val="292929"/>
                </a:solidFill>
                <a:latin typeface="Helvetica Neue"/>
                <a:ea typeface="Helvetica Neue"/>
                <a:cs typeface="Helvetica Neue"/>
                <a:sym typeface="Helvetica Neue"/>
              </a:rPr>
              <a:t>We obtained the value of 2,928 kg after filtering data by the booster version mentioned above and calculating the average payload mass.</a:t>
            </a:r>
            <a:endParaRPr b="0" i="0" sz="2200" u="none" cap="none" strike="noStrike">
              <a:latin typeface="Helvetica Neue"/>
              <a:ea typeface="Helvetica Neue"/>
              <a:cs typeface="Helvetica Neue"/>
              <a:sym typeface="Helvetica Neue"/>
            </a:endParaRPr>
          </a:p>
        </p:txBody>
      </p:sp>
      <p:sp>
        <p:nvSpPr>
          <p:cNvPr id="307" name="Google Shape;307;p36"/>
          <p:cNvSpPr txBox="1"/>
          <p:nvPr>
            <p:ph type="title"/>
          </p:nvPr>
        </p:nvSpPr>
        <p:spPr>
          <a:xfrm>
            <a:off x="849001" y="418524"/>
            <a:ext cx="7817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Average Payload Mass by F9 v1.1</a:t>
            </a:r>
            <a:endParaRPr/>
          </a:p>
        </p:txBody>
      </p:sp>
      <p:graphicFrame>
        <p:nvGraphicFramePr>
          <p:cNvPr id="308" name="Google Shape;308;p36"/>
          <p:cNvGraphicFramePr/>
          <p:nvPr/>
        </p:nvGraphicFramePr>
        <p:xfrm>
          <a:off x="1670050" y="3051810"/>
          <a:ext cx="3000000" cy="3000000"/>
        </p:xfrm>
        <a:graphic>
          <a:graphicData uri="http://schemas.openxmlformats.org/drawingml/2006/table">
            <a:tbl>
              <a:tblPr bandRow="1" firstRow="1">
                <a:noFill/>
                <a:tableStyleId>{DEDC711D-2800-4C30-B319-C0EB56AB4300}</a:tableStyleId>
              </a:tblPr>
              <a:tblGrid>
                <a:gridCol w="20434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Avg Payload (kg)</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2.928</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nvSpPr>
        <p:spPr>
          <a:xfrm>
            <a:off x="849002" y="1841872"/>
            <a:ext cx="75546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First successful landing outcome on ground pad:</a:t>
            </a:r>
            <a:endParaRPr b="0" i="0" sz="2200" u="none" cap="none" strike="noStrike">
              <a:latin typeface="Helvetica Neue"/>
              <a:ea typeface="Helvetica Neue"/>
              <a:cs typeface="Helvetica Neue"/>
              <a:sym typeface="Helvetica Neue"/>
            </a:endParaRPr>
          </a:p>
        </p:txBody>
      </p:sp>
      <p:sp>
        <p:nvSpPr>
          <p:cNvPr id="314" name="Google Shape;314;p3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15" name="Google Shape;315;p37"/>
          <p:cNvSpPr txBox="1"/>
          <p:nvPr/>
        </p:nvSpPr>
        <p:spPr>
          <a:xfrm>
            <a:off x="849001" y="4920924"/>
            <a:ext cx="10664700" cy="10287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By filtering data by successful landing outcome on ground pad and obtaining the minimum value for date, the first occurrence, which occurred on 12/22/2015, can be identified.</a:t>
            </a:r>
            <a:endParaRPr b="0" i="0" sz="2200" u="none" cap="none" strike="noStrike">
              <a:latin typeface="Helvetica Neue"/>
              <a:ea typeface="Helvetica Neue"/>
              <a:cs typeface="Helvetica Neue"/>
              <a:sym typeface="Helvetica Neue"/>
            </a:endParaRPr>
          </a:p>
        </p:txBody>
      </p:sp>
      <p:sp>
        <p:nvSpPr>
          <p:cNvPr id="316" name="Google Shape;316;p37"/>
          <p:cNvSpPr txBox="1"/>
          <p:nvPr>
            <p:ph type="title"/>
          </p:nvPr>
        </p:nvSpPr>
        <p:spPr>
          <a:xfrm>
            <a:off x="849001" y="418524"/>
            <a:ext cx="86232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First Successful Ground Landing Date</a:t>
            </a:r>
            <a:endParaRPr/>
          </a:p>
        </p:txBody>
      </p:sp>
      <p:graphicFrame>
        <p:nvGraphicFramePr>
          <p:cNvPr id="317" name="Google Shape;317;p37"/>
          <p:cNvGraphicFramePr/>
          <p:nvPr/>
        </p:nvGraphicFramePr>
        <p:xfrm>
          <a:off x="1572513" y="3051810"/>
          <a:ext cx="3000000" cy="3000000"/>
        </p:xfrm>
        <a:graphic>
          <a:graphicData uri="http://schemas.openxmlformats.org/drawingml/2006/table">
            <a:tbl>
              <a:tblPr bandRow="1" firstRow="1">
                <a:noFill/>
                <a:tableStyleId>{DEDC711D-2800-4C30-B319-C0EB56AB4300}</a:tableStyleId>
              </a:tblPr>
              <a:tblGrid>
                <a:gridCol w="198057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Min Date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2015-12-22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nvSpPr>
        <p:spPr>
          <a:xfrm>
            <a:off x="848994" y="1841880"/>
            <a:ext cx="95619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Boosters with a payload mass greater than 4000 but less than 6000 that successfully landed on a drone ship</a:t>
            </a:r>
            <a:endParaRPr b="0" i="0" sz="2200" u="none" cap="none" strike="noStrike">
              <a:latin typeface="Helvetica Neue"/>
              <a:ea typeface="Helvetica Neue"/>
              <a:cs typeface="Helvetica Neue"/>
              <a:sym typeface="Helvetica Neue"/>
            </a:endParaRPr>
          </a:p>
        </p:txBody>
      </p:sp>
      <p:sp>
        <p:nvSpPr>
          <p:cNvPr id="323" name="Google Shape;323;p3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24" name="Google Shape;324;p38"/>
          <p:cNvSpPr txBox="1"/>
          <p:nvPr/>
        </p:nvSpPr>
        <p:spPr>
          <a:xfrm>
            <a:off x="848994" y="5256783"/>
            <a:ext cx="94197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These four are the results of using the filters listed above to select distinct booster versions.</a:t>
            </a:r>
            <a:endParaRPr b="0" i="0" sz="2200" u="none" cap="none" strike="noStrike">
              <a:latin typeface="Helvetica Neue"/>
              <a:ea typeface="Helvetica Neue"/>
              <a:cs typeface="Helvetica Neue"/>
              <a:sym typeface="Helvetica Neue"/>
            </a:endParaRPr>
          </a:p>
        </p:txBody>
      </p:sp>
      <p:sp>
        <p:nvSpPr>
          <p:cNvPr id="325" name="Google Shape;325;p38"/>
          <p:cNvSpPr txBox="1"/>
          <p:nvPr>
            <p:ph type="title"/>
          </p:nvPr>
        </p:nvSpPr>
        <p:spPr>
          <a:xfrm>
            <a:off x="849001" y="542677"/>
            <a:ext cx="107541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t>Successful Drone Ship Landing with Payload between 4000 and 6000</a:t>
            </a:r>
            <a:endParaRPr sz="2500"/>
          </a:p>
        </p:txBody>
      </p:sp>
      <p:graphicFrame>
        <p:nvGraphicFramePr>
          <p:cNvPr id="326" name="Google Shape;326;p38"/>
          <p:cNvGraphicFramePr/>
          <p:nvPr/>
        </p:nvGraphicFramePr>
        <p:xfrm>
          <a:off x="1317752" y="2825114"/>
          <a:ext cx="3000000" cy="3000000"/>
        </p:xfrm>
        <a:graphic>
          <a:graphicData uri="http://schemas.openxmlformats.org/drawingml/2006/table">
            <a:tbl>
              <a:tblPr bandRow="1" firstRow="1">
                <a:noFill/>
                <a:tableStyleId>{DEDC711D-2800-4C30-B319-C0EB56AB4300}</a:tableStyleId>
              </a:tblPr>
              <a:tblGrid>
                <a:gridCol w="22155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B1031.2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B1026</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nvSpPr>
        <p:spPr>
          <a:xfrm>
            <a:off x="849002" y="1841875"/>
            <a:ext cx="82653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Number of successful and failure mission outcomes:</a:t>
            </a:r>
            <a:endParaRPr b="0" i="0" sz="2200" u="none" cap="none" strike="noStrike">
              <a:latin typeface="Helvetica Neue"/>
              <a:ea typeface="Helvetica Neue"/>
              <a:cs typeface="Helvetica Neue"/>
              <a:sym typeface="Helvetica Neue"/>
            </a:endParaRPr>
          </a:p>
        </p:txBody>
      </p:sp>
      <p:sp>
        <p:nvSpPr>
          <p:cNvPr id="332" name="Google Shape;332;p3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33" name="Google Shape;333;p39"/>
          <p:cNvSpPr txBox="1"/>
          <p:nvPr/>
        </p:nvSpPr>
        <p:spPr>
          <a:xfrm>
            <a:off x="849001" y="4408176"/>
            <a:ext cx="107541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arrived at the summary above by grouping mission outcomes and counting records for each group.</a:t>
            </a:r>
            <a:endParaRPr b="0" i="0" sz="2200" u="none" cap="none" strike="noStrike">
              <a:latin typeface="Helvetica Neue"/>
              <a:ea typeface="Helvetica Neue"/>
              <a:cs typeface="Helvetica Neue"/>
              <a:sym typeface="Helvetica Neue"/>
            </a:endParaRPr>
          </a:p>
        </p:txBody>
      </p:sp>
      <p:sp>
        <p:nvSpPr>
          <p:cNvPr id="334" name="Google Shape;334;p39"/>
          <p:cNvSpPr txBox="1"/>
          <p:nvPr>
            <p:ph type="title"/>
          </p:nvPr>
        </p:nvSpPr>
        <p:spPr>
          <a:xfrm>
            <a:off x="849001" y="480375"/>
            <a:ext cx="10646700" cy="489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100"/>
              <a:t>Total Number of Successful and Failure Mission Outcomes</a:t>
            </a:r>
            <a:endParaRPr sz="3100"/>
          </a:p>
        </p:txBody>
      </p:sp>
      <p:graphicFrame>
        <p:nvGraphicFramePr>
          <p:cNvPr id="335" name="Google Shape;335;p39"/>
          <p:cNvGraphicFramePr/>
          <p:nvPr/>
        </p:nvGraphicFramePr>
        <p:xfrm>
          <a:off x="1248905" y="2511551"/>
          <a:ext cx="3000000" cy="3000000"/>
        </p:xfrm>
        <a:graphic>
          <a:graphicData uri="http://schemas.openxmlformats.org/drawingml/2006/table">
            <a:tbl>
              <a:tblPr bandRow="1" firstRow="1">
                <a:noFill/>
                <a:tableStyleId>{DEDC711D-2800-4C30-B319-C0EB56AB4300}</a:tableStyleId>
              </a:tblPr>
              <a:tblGrid>
                <a:gridCol w="3621400"/>
                <a:gridCol w="18777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Mission Outcome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0" marR="0" rtl="0" algn="ctr">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Occurrences</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Success</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99</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Success (payload status unclear)</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Failure (in flight)</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nvSpPr>
        <p:spPr>
          <a:xfrm>
            <a:off x="849001" y="1808732"/>
            <a:ext cx="85338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Boosters which have carried the maximum payload mass</a:t>
            </a:r>
            <a:endParaRPr b="0" i="0" sz="2200" u="none" cap="none" strike="noStrike">
              <a:latin typeface="Helvetica Neue"/>
              <a:ea typeface="Helvetica Neue"/>
              <a:cs typeface="Helvetica Neue"/>
              <a:sym typeface="Helvetica Neue"/>
            </a:endParaRPr>
          </a:p>
        </p:txBody>
      </p:sp>
      <p:sp>
        <p:nvSpPr>
          <p:cNvPr id="341" name="Google Shape;341;p4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42" name="Google Shape;342;p40"/>
          <p:cNvSpPr txBox="1"/>
          <p:nvPr/>
        </p:nvSpPr>
        <p:spPr>
          <a:xfrm>
            <a:off x="849001" y="5167874"/>
            <a:ext cx="9858900" cy="755700"/>
          </a:xfrm>
          <a:prstGeom prst="rect">
            <a:avLst/>
          </a:prstGeom>
          <a:noFill/>
          <a:ln>
            <a:noFill/>
          </a:ln>
        </p:spPr>
        <p:txBody>
          <a:bodyPr anchorCtr="0" anchor="t" bIns="0" lIns="0" spcFirstLastPara="1" rIns="0" wrap="square" tIns="50150">
            <a:spAutoFit/>
          </a:bodyPr>
          <a:lstStyle/>
          <a:p>
            <a:pPr indent="-228600" lvl="0" marL="241300" marR="5080" rtl="0" algn="l">
              <a:lnSpc>
                <a:spcPct val="108181"/>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These boosters have carried the largest payload mass that has been recorded in the dataset.</a:t>
            </a:r>
            <a:endParaRPr b="0" i="0" sz="2200" u="none" cap="none" strike="noStrike">
              <a:latin typeface="Helvetica Neue"/>
              <a:ea typeface="Helvetica Neue"/>
              <a:cs typeface="Helvetica Neue"/>
              <a:sym typeface="Helvetica Neue"/>
            </a:endParaRPr>
          </a:p>
        </p:txBody>
      </p:sp>
      <p:sp>
        <p:nvSpPr>
          <p:cNvPr id="343" name="Google Shape;343;p40"/>
          <p:cNvSpPr txBox="1"/>
          <p:nvPr>
            <p:ph type="title"/>
          </p:nvPr>
        </p:nvSpPr>
        <p:spPr>
          <a:xfrm>
            <a:off x="849001" y="418524"/>
            <a:ext cx="8856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Boosters Carried Maximum Payload</a:t>
            </a:r>
            <a:endParaRPr/>
          </a:p>
        </p:txBody>
      </p:sp>
      <p:graphicFrame>
        <p:nvGraphicFramePr>
          <p:cNvPr id="344" name="Google Shape;344;p40"/>
          <p:cNvGraphicFramePr/>
          <p:nvPr/>
        </p:nvGraphicFramePr>
        <p:xfrm>
          <a:off x="1239062" y="2401951"/>
          <a:ext cx="3000000" cy="3000000"/>
        </p:xfrm>
        <a:graphic>
          <a:graphicData uri="http://schemas.openxmlformats.org/drawingml/2006/table">
            <a:tbl>
              <a:tblPr bandRow="1" firstRow="1">
                <a:noFill/>
                <a:tableStyleId>{DEDC711D-2800-4C30-B319-C0EB56AB4300}</a:tableStyleId>
              </a:tblPr>
              <a:tblGrid>
                <a:gridCol w="20580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 (...)</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B1048.4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B1048.5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B1049.7</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B1051.3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graphicFrame>
        <p:nvGraphicFramePr>
          <p:cNvPr id="345" name="Google Shape;345;p40"/>
          <p:cNvGraphicFramePr/>
          <p:nvPr/>
        </p:nvGraphicFramePr>
        <p:xfrm>
          <a:off x="3914266" y="2401951"/>
          <a:ext cx="3000000" cy="3000000"/>
        </p:xfrm>
        <a:graphic>
          <a:graphicData uri="http://schemas.openxmlformats.org/drawingml/2006/table">
            <a:tbl>
              <a:tblPr bandRow="1" firstRow="1">
                <a:noFill/>
                <a:tableStyleId>{DEDC711D-2800-4C30-B319-C0EB56AB4300}</a:tableStyleId>
              </a:tblPr>
              <a:tblGrid>
                <a:gridCol w="2077075"/>
              </a:tblGrid>
              <a:tr h="370850">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B1051.4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B1051.6</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B1056.4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B1058.3</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B1060.2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B1060.3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nvSpPr>
        <p:spPr>
          <a:xfrm>
            <a:off x="849000" y="1841874"/>
            <a:ext cx="102378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Failed landing outcomes in drone ship, their booster versions, and launch site  names for in year 2015</a:t>
            </a:r>
            <a:endParaRPr b="0" i="0" sz="2200" u="none" cap="none" strike="noStrike">
              <a:latin typeface="Helvetica Neue"/>
              <a:ea typeface="Helvetica Neue"/>
              <a:cs typeface="Helvetica Neue"/>
              <a:sym typeface="Helvetica Neue"/>
            </a:endParaRPr>
          </a:p>
        </p:txBody>
      </p:sp>
      <p:sp>
        <p:nvSpPr>
          <p:cNvPr id="351" name="Google Shape;351;p4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52" name="Google Shape;352;p41"/>
          <p:cNvSpPr txBox="1"/>
          <p:nvPr/>
        </p:nvSpPr>
        <p:spPr>
          <a:xfrm>
            <a:off x="849002" y="5256771"/>
            <a:ext cx="71013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list above has the only two occurrences.</a:t>
            </a:r>
            <a:endParaRPr b="0" i="0" sz="2200" u="none" cap="none" strike="noStrike">
              <a:latin typeface="Helvetica Neue"/>
              <a:ea typeface="Helvetica Neue"/>
              <a:cs typeface="Helvetica Neue"/>
              <a:sym typeface="Helvetica Neue"/>
            </a:endParaRPr>
          </a:p>
        </p:txBody>
      </p:sp>
      <p:sp>
        <p:nvSpPr>
          <p:cNvPr id="353" name="Google Shape;353;p41"/>
          <p:cNvSpPr txBox="1"/>
          <p:nvPr>
            <p:ph type="title"/>
          </p:nvPr>
        </p:nvSpPr>
        <p:spPr>
          <a:xfrm>
            <a:off x="849001" y="418524"/>
            <a:ext cx="5527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2015 Launch Records</a:t>
            </a:r>
            <a:endParaRPr/>
          </a:p>
        </p:txBody>
      </p:sp>
      <p:graphicFrame>
        <p:nvGraphicFramePr>
          <p:cNvPr id="354" name="Google Shape;354;p41"/>
          <p:cNvGraphicFramePr/>
          <p:nvPr/>
        </p:nvGraphicFramePr>
        <p:xfrm>
          <a:off x="1572513" y="2884297"/>
          <a:ext cx="3000000" cy="3000000"/>
        </p:xfrm>
        <a:graphic>
          <a:graphicData uri="http://schemas.openxmlformats.org/drawingml/2006/table">
            <a:tbl>
              <a:tblPr bandRow="1" firstRow="1">
                <a:noFill/>
                <a:tableStyleId>{DEDC711D-2800-4C30-B319-C0EB56AB4300}</a:tableStyleId>
              </a:tblPr>
              <a:tblGrid>
                <a:gridCol w="1924050"/>
                <a:gridCol w="1924050"/>
              </a:tblGrid>
              <a:tr h="491875">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Launch Site</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871875">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v1.1 B1012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491875">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v1.1 B1015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nvSpPr>
        <p:spPr>
          <a:xfrm>
            <a:off x="849000" y="1549475"/>
            <a:ext cx="109152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Ranking of all landing outcomes between the date 2010-06-04 and 2017-03-20:</a:t>
            </a:r>
            <a:endParaRPr b="0" i="0" sz="2200" u="none" cap="none" strike="noStrike">
              <a:latin typeface="Helvetica Neue"/>
              <a:ea typeface="Helvetica Neue"/>
              <a:cs typeface="Helvetica Neue"/>
              <a:sym typeface="Helvetica Neue"/>
            </a:endParaRPr>
          </a:p>
        </p:txBody>
      </p:sp>
      <p:sp>
        <p:nvSpPr>
          <p:cNvPr id="360" name="Google Shape;360;p4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61" name="Google Shape;361;p42"/>
          <p:cNvSpPr txBox="1"/>
          <p:nvPr/>
        </p:nvSpPr>
        <p:spPr>
          <a:xfrm>
            <a:off x="849000" y="5478149"/>
            <a:ext cx="100377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view of data alerts us that “No attempt” must be taken in account.</a:t>
            </a:r>
            <a:endParaRPr b="0" i="0" sz="2200" u="none" cap="none" strike="noStrike">
              <a:latin typeface="Helvetica Neue"/>
              <a:ea typeface="Helvetica Neue"/>
              <a:cs typeface="Helvetica Neue"/>
              <a:sym typeface="Helvetica Neue"/>
            </a:endParaRPr>
          </a:p>
        </p:txBody>
      </p:sp>
      <p:sp>
        <p:nvSpPr>
          <p:cNvPr id="362" name="Google Shape;362;p42"/>
          <p:cNvSpPr txBox="1"/>
          <p:nvPr>
            <p:ph type="title"/>
          </p:nvPr>
        </p:nvSpPr>
        <p:spPr>
          <a:xfrm>
            <a:off x="849001" y="510558"/>
            <a:ext cx="109152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t>Rank Landing Outcomes Between 2010-06-04 and 2017-03-20</a:t>
            </a:r>
            <a:endParaRPr sz="2800"/>
          </a:p>
        </p:txBody>
      </p:sp>
      <p:graphicFrame>
        <p:nvGraphicFramePr>
          <p:cNvPr id="363" name="Google Shape;363;p42"/>
          <p:cNvGraphicFramePr/>
          <p:nvPr/>
        </p:nvGraphicFramePr>
        <p:xfrm>
          <a:off x="2068195" y="2106167"/>
          <a:ext cx="3000000" cy="3000000"/>
        </p:xfrm>
        <a:graphic>
          <a:graphicData uri="http://schemas.openxmlformats.org/drawingml/2006/table">
            <a:tbl>
              <a:tblPr bandRow="1" firstRow="1">
                <a:noFill/>
                <a:tableStyleId>{DEDC711D-2800-4C30-B319-C0EB56AB4300}</a:tableStyleId>
              </a:tblPr>
              <a:tblGrid>
                <a:gridCol w="3746025"/>
                <a:gridCol w="1806475"/>
              </a:tblGrid>
              <a:tr h="349925">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Landing Outcome</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Occurrences</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No attempt</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10</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Failure (drone ship)</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Success (drone ship)</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Controlled (ocean)</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3</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Success (ground pad)</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Failure (parachute)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Uncontrolled (ocean)</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Precluded (drone ship)</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7" name="Shape 367"/>
        <p:cNvGrpSpPr/>
        <p:nvPr/>
      </p:nvGrpSpPr>
      <p:grpSpPr>
        <a:xfrm>
          <a:off x="0" y="0"/>
          <a:ext cx="0" cy="0"/>
          <a:chOff x="0" y="0"/>
          <a:chExt cx="0" cy="0"/>
        </a:xfrm>
      </p:grpSpPr>
      <p:pic>
        <p:nvPicPr>
          <p:cNvPr id="368" name="Google Shape;368;p43"/>
          <p:cNvPicPr preferRelativeResize="0"/>
          <p:nvPr/>
        </p:nvPicPr>
        <p:blipFill rotWithShape="1">
          <a:blip r:embed="rId3">
            <a:alphaModFix/>
          </a:blip>
          <a:srcRect b="0" l="0" r="0" t="0"/>
          <a:stretch/>
        </p:blipFill>
        <p:spPr>
          <a:xfrm>
            <a:off x="0" y="0"/>
            <a:ext cx="12187239" cy="68579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nvSpPr>
        <p:spPr>
          <a:xfrm>
            <a:off x="11112245" y="6081077"/>
            <a:ext cx="269240"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38</a:t>
            </a:r>
            <a:endParaRPr b="0" i="0" sz="1600" u="none" cap="none" strike="noStrike">
              <a:latin typeface="Helvetica Neue"/>
              <a:ea typeface="Helvetica Neue"/>
              <a:cs typeface="Helvetica Neue"/>
              <a:sym typeface="Helvetica Neue"/>
            </a:endParaRPr>
          </a:p>
        </p:txBody>
      </p:sp>
      <p:sp>
        <p:nvSpPr>
          <p:cNvPr id="374" name="Google Shape;374;p44"/>
          <p:cNvSpPr txBox="1"/>
          <p:nvPr/>
        </p:nvSpPr>
        <p:spPr>
          <a:xfrm>
            <a:off x="849001" y="5664821"/>
            <a:ext cx="10038000" cy="653100"/>
          </a:xfrm>
          <a:prstGeom prst="rect">
            <a:avLst/>
          </a:prstGeom>
          <a:noFill/>
          <a:ln>
            <a:noFill/>
          </a:ln>
        </p:spPr>
        <p:txBody>
          <a:bodyPr anchorCtr="0" anchor="t" bIns="0" lIns="0" spcFirstLastPara="1" rIns="0" wrap="square" tIns="12700">
            <a:spAutoFit/>
          </a:bodyPr>
          <a:lstStyle/>
          <a:p>
            <a:pPr indent="-228600" lvl="0" marL="241300" marR="0" rtl="0" algn="l">
              <a:lnSpc>
                <a:spcPct val="108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Launch sites are near sea, probably by safety, but not too far from roads and</a:t>
            </a:r>
            <a:endParaRPr b="0" i="0" sz="2000" u="none" cap="none" strike="noStrike">
              <a:latin typeface="Helvetica Neue"/>
              <a:ea typeface="Helvetica Neue"/>
              <a:cs typeface="Helvetica Neue"/>
              <a:sym typeface="Helvetica Neue"/>
            </a:endParaRPr>
          </a:p>
          <a:p>
            <a:pPr indent="0" lvl="0" marL="241300" marR="0" rtl="0" algn="l">
              <a:lnSpc>
                <a:spcPct val="108000"/>
              </a:lnSpc>
              <a:spcBef>
                <a:spcPts val="0"/>
              </a:spcBef>
              <a:spcAft>
                <a:spcPts val="0"/>
              </a:spcAft>
              <a:buNone/>
            </a:pPr>
            <a:r>
              <a:rPr b="0" i="0" lang="en-US" sz="2000" u="none" cap="none" strike="noStrike">
                <a:solidFill>
                  <a:srgbClr val="292929"/>
                </a:solidFill>
                <a:latin typeface="Helvetica Neue"/>
                <a:ea typeface="Helvetica Neue"/>
                <a:cs typeface="Helvetica Neue"/>
                <a:sym typeface="Helvetica Neue"/>
              </a:rPr>
              <a:t>railroads.</a:t>
            </a:r>
            <a:endParaRPr b="0" i="0" sz="2000" u="none" cap="none" strike="noStrike">
              <a:latin typeface="Helvetica Neue"/>
              <a:ea typeface="Helvetica Neue"/>
              <a:cs typeface="Helvetica Neue"/>
              <a:sym typeface="Helvetica Neue"/>
            </a:endParaRPr>
          </a:p>
        </p:txBody>
      </p:sp>
      <p:sp>
        <p:nvSpPr>
          <p:cNvPr id="375" name="Google Shape;375;p44"/>
          <p:cNvSpPr txBox="1"/>
          <p:nvPr>
            <p:ph type="title"/>
          </p:nvPr>
        </p:nvSpPr>
        <p:spPr>
          <a:xfrm>
            <a:off x="849003" y="418525"/>
            <a:ext cx="4701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 launch sites</a:t>
            </a:r>
            <a:endParaRPr/>
          </a:p>
        </p:txBody>
      </p:sp>
      <p:pic>
        <p:nvPicPr>
          <p:cNvPr id="376" name="Google Shape;376;p44"/>
          <p:cNvPicPr preferRelativeResize="0"/>
          <p:nvPr/>
        </p:nvPicPr>
        <p:blipFill rotWithShape="1">
          <a:blip r:embed="rId3">
            <a:alphaModFix/>
          </a:blip>
          <a:srcRect b="0" l="0" r="0" t="0"/>
          <a:stretch/>
        </p:blipFill>
        <p:spPr>
          <a:xfrm>
            <a:off x="2230120" y="1612900"/>
            <a:ext cx="6824980" cy="41071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nvSpPr>
        <p:spPr>
          <a:xfrm>
            <a:off x="849001" y="1788550"/>
            <a:ext cx="7387800" cy="3207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Example of KSC LC-39A launch site launch outcomes</a:t>
            </a:r>
            <a:endParaRPr b="0" i="0" sz="2000" u="none" cap="none" strike="noStrike">
              <a:latin typeface="Helvetica Neue"/>
              <a:ea typeface="Helvetica Neue"/>
              <a:cs typeface="Helvetica Neue"/>
              <a:sym typeface="Helvetica Neue"/>
            </a:endParaRPr>
          </a:p>
        </p:txBody>
      </p:sp>
      <p:sp>
        <p:nvSpPr>
          <p:cNvPr id="382" name="Google Shape;382;p45"/>
          <p:cNvSpPr txBox="1"/>
          <p:nvPr/>
        </p:nvSpPr>
        <p:spPr>
          <a:xfrm>
            <a:off x="849002" y="5584501"/>
            <a:ext cx="8963400" cy="3207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Green markers indicate successful and red ones indicate failure.</a:t>
            </a:r>
            <a:endParaRPr b="0" i="0" sz="2000" u="none" cap="none" strike="noStrike">
              <a:latin typeface="Helvetica Neue"/>
              <a:ea typeface="Helvetica Neue"/>
              <a:cs typeface="Helvetica Neue"/>
              <a:sym typeface="Helvetica Neue"/>
            </a:endParaRPr>
          </a:p>
        </p:txBody>
      </p:sp>
      <p:sp>
        <p:nvSpPr>
          <p:cNvPr id="383" name="Google Shape;383;p45"/>
          <p:cNvSpPr txBox="1"/>
          <p:nvPr>
            <p:ph type="title"/>
          </p:nvPr>
        </p:nvSpPr>
        <p:spPr>
          <a:xfrm>
            <a:off x="849001" y="418525"/>
            <a:ext cx="6241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Outcomes by Site</a:t>
            </a:r>
            <a:endParaRPr/>
          </a:p>
        </p:txBody>
      </p:sp>
      <p:grpSp>
        <p:nvGrpSpPr>
          <p:cNvPr id="384" name="Google Shape;384;p45"/>
          <p:cNvGrpSpPr/>
          <p:nvPr/>
        </p:nvGrpSpPr>
        <p:grpSpPr>
          <a:xfrm>
            <a:off x="1584960" y="2156460"/>
            <a:ext cx="8422640" cy="3082036"/>
            <a:chOff x="1584960" y="2156460"/>
            <a:chExt cx="8422640" cy="3082036"/>
          </a:xfrm>
        </p:grpSpPr>
        <p:pic>
          <p:nvPicPr>
            <p:cNvPr id="385" name="Google Shape;385;p45"/>
            <p:cNvPicPr preferRelativeResize="0"/>
            <p:nvPr/>
          </p:nvPicPr>
          <p:blipFill rotWithShape="1">
            <a:blip r:embed="rId3">
              <a:alphaModFix/>
            </a:blip>
            <a:srcRect b="0" l="0" r="0" t="0"/>
            <a:stretch/>
          </p:blipFill>
          <p:spPr>
            <a:xfrm>
              <a:off x="2184400" y="2527300"/>
              <a:ext cx="7823200" cy="2151380"/>
            </a:xfrm>
            <a:prstGeom prst="rect">
              <a:avLst/>
            </a:prstGeom>
            <a:noFill/>
            <a:ln>
              <a:noFill/>
            </a:ln>
          </p:spPr>
        </p:pic>
        <p:pic>
          <p:nvPicPr>
            <p:cNvPr id="386" name="Google Shape;386;p45"/>
            <p:cNvPicPr preferRelativeResize="0"/>
            <p:nvPr/>
          </p:nvPicPr>
          <p:blipFill rotWithShape="1">
            <a:blip r:embed="rId4">
              <a:alphaModFix/>
            </a:blip>
            <a:srcRect b="0" l="0" r="0" t="0"/>
            <a:stretch/>
          </p:blipFill>
          <p:spPr>
            <a:xfrm>
              <a:off x="3858260" y="2156460"/>
              <a:ext cx="3981195" cy="3010916"/>
            </a:xfrm>
            <a:prstGeom prst="rect">
              <a:avLst/>
            </a:prstGeom>
            <a:noFill/>
            <a:ln>
              <a:noFill/>
            </a:ln>
          </p:spPr>
        </p:pic>
        <p:pic>
          <p:nvPicPr>
            <p:cNvPr id="387" name="Google Shape;387;p45"/>
            <p:cNvPicPr preferRelativeResize="0"/>
            <p:nvPr/>
          </p:nvPicPr>
          <p:blipFill rotWithShape="1">
            <a:blip r:embed="rId5">
              <a:alphaModFix/>
            </a:blip>
            <a:srcRect b="0" l="0" r="0" t="0"/>
            <a:stretch/>
          </p:blipFill>
          <p:spPr>
            <a:xfrm>
              <a:off x="4051300" y="2349500"/>
              <a:ext cx="3604259" cy="2633980"/>
            </a:xfrm>
            <a:prstGeom prst="rect">
              <a:avLst/>
            </a:prstGeom>
            <a:noFill/>
            <a:ln>
              <a:noFill/>
            </a:ln>
          </p:spPr>
        </p:pic>
        <p:sp>
          <p:nvSpPr>
            <p:cNvPr id="388" name="Google Shape;388;p45"/>
            <p:cNvSpPr/>
            <p:nvPr/>
          </p:nvSpPr>
          <p:spPr>
            <a:xfrm>
              <a:off x="7656830" y="2350770"/>
              <a:ext cx="1799589" cy="2635250"/>
            </a:xfrm>
            <a:custGeom>
              <a:rect b="b" l="l" r="r" t="t"/>
              <a:pathLst>
                <a:path extrusionOk="0" h="2635250" w="1799590">
                  <a:moveTo>
                    <a:pt x="0" y="0"/>
                  </a:moveTo>
                  <a:lnTo>
                    <a:pt x="1799336" y="1671827"/>
                  </a:lnTo>
                </a:path>
                <a:path extrusionOk="0" h="2635250" w="1799590">
                  <a:moveTo>
                    <a:pt x="0" y="2635122"/>
                  </a:moveTo>
                  <a:lnTo>
                    <a:pt x="1799336" y="193801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89" name="Google Shape;389;p45"/>
            <p:cNvPicPr preferRelativeResize="0"/>
            <p:nvPr/>
          </p:nvPicPr>
          <p:blipFill rotWithShape="1">
            <a:blip r:embed="rId6">
              <a:alphaModFix/>
            </a:blip>
            <a:srcRect b="0" l="0" r="0" t="0"/>
            <a:stretch/>
          </p:blipFill>
          <p:spPr>
            <a:xfrm>
              <a:off x="1584960" y="3324860"/>
              <a:ext cx="2500376" cy="1913636"/>
            </a:xfrm>
            <a:prstGeom prst="rect">
              <a:avLst/>
            </a:prstGeom>
            <a:noFill/>
            <a:ln>
              <a:noFill/>
            </a:ln>
          </p:spPr>
        </p:pic>
        <p:pic>
          <p:nvPicPr>
            <p:cNvPr id="390" name="Google Shape;390;p45"/>
            <p:cNvPicPr preferRelativeResize="0"/>
            <p:nvPr/>
          </p:nvPicPr>
          <p:blipFill rotWithShape="1">
            <a:blip r:embed="rId7">
              <a:alphaModFix/>
            </a:blip>
            <a:srcRect b="0" l="0" r="0" t="0"/>
            <a:stretch/>
          </p:blipFill>
          <p:spPr>
            <a:xfrm>
              <a:off x="1778000" y="3517900"/>
              <a:ext cx="2123440" cy="1536700"/>
            </a:xfrm>
            <a:prstGeom prst="rect">
              <a:avLst/>
            </a:prstGeom>
            <a:noFill/>
            <a:ln>
              <a:noFill/>
            </a:ln>
          </p:spPr>
        </p:pic>
        <p:sp>
          <p:nvSpPr>
            <p:cNvPr id="391" name="Google Shape;391;p45"/>
            <p:cNvSpPr/>
            <p:nvPr/>
          </p:nvSpPr>
          <p:spPr>
            <a:xfrm>
              <a:off x="3902710" y="3186430"/>
              <a:ext cx="890905" cy="1870075"/>
            </a:xfrm>
            <a:custGeom>
              <a:rect b="b" l="l" r="r" t="t"/>
              <a:pathLst>
                <a:path extrusionOk="0" h="1870075" w="890904">
                  <a:moveTo>
                    <a:pt x="0" y="333883"/>
                  </a:moveTo>
                  <a:lnTo>
                    <a:pt x="312800" y="0"/>
                  </a:lnTo>
                </a:path>
                <a:path extrusionOk="0" h="1870075" w="890904">
                  <a:moveTo>
                    <a:pt x="0" y="1869948"/>
                  </a:moveTo>
                  <a:lnTo>
                    <a:pt x="890904" y="419100"/>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92" name="Google Shape;392;p4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0"/>
          <p:cNvSpPr txBox="1"/>
          <p:nvPr>
            <p:ph type="title"/>
          </p:nvPr>
        </p:nvSpPr>
        <p:spPr>
          <a:xfrm>
            <a:off x="907101" y="418769"/>
            <a:ext cx="3570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Introduction</a:t>
            </a:r>
            <a:endParaRPr/>
          </a:p>
        </p:txBody>
      </p:sp>
      <p:sp>
        <p:nvSpPr>
          <p:cNvPr id="66" name="Google Shape;66;p10"/>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67" name="Google Shape;67;p10"/>
          <p:cNvSpPr txBox="1"/>
          <p:nvPr/>
        </p:nvSpPr>
        <p:spPr>
          <a:xfrm>
            <a:off x="1017500" y="1689049"/>
            <a:ext cx="10390800" cy="2164200"/>
          </a:xfrm>
          <a:prstGeom prst="rect">
            <a:avLst/>
          </a:prstGeom>
          <a:noFill/>
          <a:ln>
            <a:noFill/>
          </a:ln>
        </p:spPr>
        <p:txBody>
          <a:bodyPr anchorCtr="0" anchor="t" bIns="0" lIns="0" spcFirstLastPara="1" rIns="0" wrap="square" tIns="50150">
            <a:spAutoFit/>
          </a:bodyPr>
          <a:lstStyle/>
          <a:p>
            <a:pPr indent="-228600" lvl="0" marL="241300" marR="5080" rtl="0" algn="l">
              <a:lnSpc>
                <a:spcPct val="108181"/>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objective was to examine the viability of the new company Space Y in competing with SpaceX.</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1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Favorable responses</a:t>
            </a:r>
            <a:r>
              <a:rPr b="0" i="0" lang="en-US" sz="2200" u="none" cap="none" strike="noStrike">
                <a:solidFill>
                  <a:srgbClr val="292929"/>
                </a:solidFill>
                <a:latin typeface="Helvetica Neue"/>
                <a:ea typeface="Helvetica Neue"/>
                <a:cs typeface="Helvetica Neue"/>
                <a:sym typeface="Helvetica Neue"/>
              </a:rPr>
              <a:t>:</a:t>
            </a:r>
            <a:endParaRPr b="0" i="0" sz="2200" u="none" cap="none" strike="noStrike">
              <a:latin typeface="Helvetica Neue"/>
              <a:ea typeface="Helvetica Neue"/>
              <a:cs typeface="Helvetica Neue"/>
              <a:sym typeface="Helvetica Neue"/>
            </a:endParaRPr>
          </a:p>
          <a:p>
            <a:pPr indent="-229234" lvl="1" marL="698500" marR="0" rtl="0" algn="l">
              <a:lnSpc>
                <a:spcPct val="113888"/>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The best way to estimate total launch costs is to predict successful first-stage rocket landings.</a:t>
            </a:r>
            <a:endParaRPr sz="1800">
              <a:solidFill>
                <a:srgbClr val="292929"/>
              </a:solidFill>
              <a:latin typeface="Helvetica Neue"/>
              <a:ea typeface="Helvetica Neue"/>
              <a:cs typeface="Helvetica Neue"/>
              <a:sym typeface="Helvetica Neue"/>
            </a:endParaRPr>
          </a:p>
          <a:p>
            <a:pPr indent="-229234" lvl="1" marL="698500" marR="0" rtl="0" algn="l">
              <a:lnSpc>
                <a:spcPct val="113888"/>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What is the best location for launches?</a:t>
            </a:r>
            <a:endParaRPr b="0" i="0" sz="1800" u="none" cap="none" strike="noStrike">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nvSpPr>
        <p:spPr>
          <a:xfrm>
            <a:off x="849001" y="5297176"/>
            <a:ext cx="11058600" cy="687900"/>
          </a:xfrm>
          <a:prstGeom prst="rect">
            <a:avLst/>
          </a:prstGeom>
          <a:noFill/>
          <a:ln>
            <a:noFill/>
          </a:ln>
        </p:spPr>
        <p:txBody>
          <a:bodyPr anchorCtr="0" anchor="t" bIns="0" lIns="0" spcFirstLastPara="1" rIns="0" wrap="square" tIns="46975">
            <a:spAutoFit/>
          </a:bodyPr>
          <a:lstStyle/>
          <a:p>
            <a:pPr indent="-228600" lvl="0" marL="241300" marR="5080" rtl="0" algn="l">
              <a:lnSpc>
                <a:spcPct val="108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Launch site KSC LC-39A has good logistics aspects, being near railroad and road and  relatively far from inhabited areas.</a:t>
            </a:r>
            <a:endParaRPr sz="2000">
              <a:latin typeface="Helvetica Neue"/>
              <a:ea typeface="Helvetica Neue"/>
              <a:cs typeface="Helvetica Neue"/>
              <a:sym typeface="Helvetica Neue"/>
            </a:endParaRPr>
          </a:p>
        </p:txBody>
      </p:sp>
      <p:sp>
        <p:nvSpPr>
          <p:cNvPr id="398" name="Google Shape;398;p46"/>
          <p:cNvSpPr txBox="1"/>
          <p:nvPr>
            <p:ph type="title"/>
          </p:nvPr>
        </p:nvSpPr>
        <p:spPr>
          <a:xfrm>
            <a:off x="849001" y="418524"/>
            <a:ext cx="4678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Logistics and Safety</a:t>
            </a:r>
            <a:endParaRPr/>
          </a:p>
        </p:txBody>
      </p:sp>
      <p:pic>
        <p:nvPicPr>
          <p:cNvPr id="399" name="Google Shape;399;p46"/>
          <p:cNvPicPr preferRelativeResize="0"/>
          <p:nvPr/>
        </p:nvPicPr>
        <p:blipFill rotWithShape="1">
          <a:blip r:embed="rId3">
            <a:alphaModFix/>
          </a:blip>
          <a:srcRect b="0" l="0" r="0" t="0"/>
          <a:stretch/>
        </p:blipFill>
        <p:spPr>
          <a:xfrm>
            <a:off x="3756650" y="1518925"/>
            <a:ext cx="4480100" cy="3658000"/>
          </a:xfrm>
          <a:prstGeom prst="rect">
            <a:avLst/>
          </a:prstGeom>
          <a:noFill/>
          <a:ln>
            <a:noFill/>
          </a:ln>
        </p:spPr>
      </p:pic>
      <p:sp>
        <p:nvSpPr>
          <p:cNvPr id="400" name="Google Shape;400;p4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 name="Shape 404"/>
        <p:cNvGrpSpPr/>
        <p:nvPr/>
      </p:nvGrpSpPr>
      <p:grpSpPr>
        <a:xfrm>
          <a:off x="0" y="0"/>
          <a:ext cx="0" cy="0"/>
          <a:chOff x="0" y="0"/>
          <a:chExt cx="0" cy="0"/>
        </a:xfrm>
      </p:grpSpPr>
      <p:pic>
        <p:nvPicPr>
          <p:cNvPr id="405" name="Google Shape;405;p47"/>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nvSpPr>
        <p:spPr>
          <a:xfrm>
            <a:off x="849001" y="5432096"/>
            <a:ext cx="9661800" cy="671700"/>
          </a:xfrm>
          <a:prstGeom prst="rect">
            <a:avLst/>
          </a:prstGeom>
          <a:noFill/>
          <a:ln>
            <a:noFill/>
          </a:ln>
        </p:spPr>
        <p:txBody>
          <a:bodyPr anchorCtr="0" anchor="t" bIns="0" lIns="0" spcFirstLastPara="1" rIns="0" wrap="square" tIns="12700">
            <a:spAutoFit/>
          </a:bodyPr>
          <a:lstStyle/>
          <a:p>
            <a:pPr indent="-228600" lvl="0" marL="241300" marR="0" rtl="0" algn="l">
              <a:lnSpc>
                <a:spcPct val="114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The place from where launches are done seems to be a very important factor of</a:t>
            </a:r>
            <a:endParaRPr sz="2000">
              <a:latin typeface="Helvetica Neue"/>
              <a:ea typeface="Helvetica Neue"/>
              <a:cs typeface="Helvetica Neue"/>
              <a:sym typeface="Helvetica Neue"/>
            </a:endParaRPr>
          </a:p>
          <a:p>
            <a:pPr indent="0" lvl="0" marL="241300" marR="0" rtl="0" algn="l">
              <a:lnSpc>
                <a:spcPct val="114000"/>
              </a:lnSpc>
              <a:spcBef>
                <a:spcPts val="0"/>
              </a:spcBef>
              <a:spcAft>
                <a:spcPts val="0"/>
              </a:spcAft>
              <a:buNone/>
            </a:pPr>
            <a:r>
              <a:rPr lang="en-US" sz="2000">
                <a:solidFill>
                  <a:srgbClr val="292929"/>
                </a:solidFill>
                <a:latin typeface="Helvetica Neue"/>
                <a:ea typeface="Helvetica Neue"/>
                <a:cs typeface="Helvetica Neue"/>
                <a:sym typeface="Helvetica Neue"/>
              </a:rPr>
              <a:t>success of missions.</a:t>
            </a:r>
            <a:endParaRPr sz="2000">
              <a:latin typeface="Helvetica Neue"/>
              <a:ea typeface="Helvetica Neue"/>
              <a:cs typeface="Helvetica Neue"/>
              <a:sym typeface="Helvetica Neue"/>
            </a:endParaRPr>
          </a:p>
        </p:txBody>
      </p:sp>
      <p:sp>
        <p:nvSpPr>
          <p:cNvPr id="411" name="Google Shape;411;p48"/>
          <p:cNvSpPr txBox="1"/>
          <p:nvPr>
            <p:ph type="title"/>
          </p:nvPr>
        </p:nvSpPr>
        <p:spPr>
          <a:xfrm>
            <a:off x="849001" y="418525"/>
            <a:ext cx="6438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Successful Launches by Site</a:t>
            </a:r>
            <a:endParaRPr/>
          </a:p>
        </p:txBody>
      </p:sp>
      <p:pic>
        <p:nvPicPr>
          <p:cNvPr id="412" name="Google Shape;412;p48"/>
          <p:cNvPicPr preferRelativeResize="0"/>
          <p:nvPr/>
        </p:nvPicPr>
        <p:blipFill rotWithShape="1">
          <a:blip r:embed="rId3">
            <a:alphaModFix/>
          </a:blip>
          <a:srcRect b="0" l="0" r="0" t="0"/>
          <a:stretch/>
        </p:blipFill>
        <p:spPr>
          <a:xfrm>
            <a:off x="2755900" y="1442719"/>
            <a:ext cx="5773420" cy="3972559"/>
          </a:xfrm>
          <a:prstGeom prst="rect">
            <a:avLst/>
          </a:prstGeom>
          <a:noFill/>
          <a:ln>
            <a:noFill/>
          </a:ln>
        </p:spPr>
      </p:pic>
      <p:sp>
        <p:nvSpPr>
          <p:cNvPr id="413" name="Google Shape;413;p4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nvSpPr>
        <p:spPr>
          <a:xfrm>
            <a:off x="812800" y="5434652"/>
            <a:ext cx="7155300" cy="351600"/>
          </a:xfrm>
          <a:prstGeom prst="rect">
            <a:avLst/>
          </a:prstGeom>
          <a:noFill/>
          <a:ln>
            <a:noFill/>
          </a:ln>
        </p:spPr>
        <p:txBody>
          <a:bodyPr anchorCtr="0" anchor="t" bIns="0" lIns="0" spcFirstLastPara="1" rIns="0" wrap="square" tIns="12700">
            <a:spAutoFit/>
          </a:bodyPr>
          <a:lstStyle/>
          <a:p>
            <a:pPr indent="-229234"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76.9% of launches are successful in this site.</a:t>
            </a:r>
            <a:endParaRPr sz="2200">
              <a:latin typeface="Helvetica Neue"/>
              <a:ea typeface="Helvetica Neue"/>
              <a:cs typeface="Helvetica Neue"/>
              <a:sym typeface="Helvetica Neue"/>
            </a:endParaRPr>
          </a:p>
        </p:txBody>
      </p:sp>
      <p:sp>
        <p:nvSpPr>
          <p:cNvPr id="419" name="Google Shape;419;p49"/>
          <p:cNvSpPr txBox="1"/>
          <p:nvPr>
            <p:ph type="title"/>
          </p:nvPr>
        </p:nvSpPr>
        <p:spPr>
          <a:xfrm>
            <a:off x="849001" y="418524"/>
            <a:ext cx="8748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Success Ratio for KSC LC-39A</a:t>
            </a:r>
            <a:endParaRPr/>
          </a:p>
        </p:txBody>
      </p:sp>
      <p:pic>
        <p:nvPicPr>
          <p:cNvPr id="420" name="Google Shape;420;p49"/>
          <p:cNvPicPr preferRelativeResize="0"/>
          <p:nvPr/>
        </p:nvPicPr>
        <p:blipFill rotWithShape="1">
          <a:blip r:embed="rId3">
            <a:alphaModFix/>
          </a:blip>
          <a:srcRect b="0" l="0" r="0" t="0"/>
          <a:stretch/>
        </p:blipFill>
        <p:spPr>
          <a:xfrm>
            <a:off x="3208020" y="2047239"/>
            <a:ext cx="5775959" cy="2763519"/>
          </a:xfrm>
          <a:prstGeom prst="rect">
            <a:avLst/>
          </a:prstGeom>
          <a:noFill/>
          <a:ln>
            <a:noFill/>
          </a:ln>
        </p:spPr>
      </p:pic>
      <p:sp>
        <p:nvSpPr>
          <p:cNvPr id="421" name="Google Shape;421;p4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0"/>
          <p:cNvSpPr txBox="1"/>
          <p:nvPr/>
        </p:nvSpPr>
        <p:spPr>
          <a:xfrm>
            <a:off x="1636869" y="5467547"/>
            <a:ext cx="9687600" cy="6900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Payloads under 6,000kg and FT boosters are the most successful combination.</a:t>
            </a:r>
            <a:endParaRPr sz="2200">
              <a:latin typeface="Helvetica Neue"/>
              <a:ea typeface="Helvetica Neue"/>
              <a:cs typeface="Helvetica Neue"/>
              <a:sym typeface="Helvetica Neue"/>
            </a:endParaRPr>
          </a:p>
        </p:txBody>
      </p:sp>
      <p:sp>
        <p:nvSpPr>
          <p:cNvPr id="427" name="Google Shape;427;p50"/>
          <p:cNvSpPr txBox="1"/>
          <p:nvPr>
            <p:ph type="title"/>
          </p:nvPr>
        </p:nvSpPr>
        <p:spPr>
          <a:xfrm>
            <a:off x="849001" y="418524"/>
            <a:ext cx="7029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Outcome</a:t>
            </a:r>
            <a:endParaRPr/>
          </a:p>
        </p:txBody>
      </p:sp>
      <p:pic>
        <p:nvPicPr>
          <p:cNvPr id="428" name="Google Shape;428;p50"/>
          <p:cNvPicPr preferRelativeResize="0"/>
          <p:nvPr/>
        </p:nvPicPr>
        <p:blipFill rotWithShape="1">
          <a:blip r:embed="rId3">
            <a:alphaModFix/>
          </a:blip>
          <a:srcRect b="0" l="0" r="0" t="0"/>
          <a:stretch/>
        </p:blipFill>
        <p:spPr>
          <a:xfrm>
            <a:off x="2816860" y="1666239"/>
            <a:ext cx="6309360" cy="3525520"/>
          </a:xfrm>
          <a:prstGeom prst="rect">
            <a:avLst/>
          </a:prstGeom>
          <a:noFill/>
          <a:ln>
            <a:noFill/>
          </a:ln>
        </p:spPr>
      </p:pic>
      <p:sp>
        <p:nvSpPr>
          <p:cNvPr id="429" name="Google Shape;429;p5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1"/>
          <p:cNvSpPr txBox="1"/>
          <p:nvPr/>
        </p:nvSpPr>
        <p:spPr>
          <a:xfrm>
            <a:off x="849001" y="5434652"/>
            <a:ext cx="92499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There’s not enough data to estimate risk of launches over 7,000kg</a:t>
            </a:r>
            <a:endParaRPr sz="2200">
              <a:latin typeface="Helvetica Neue"/>
              <a:ea typeface="Helvetica Neue"/>
              <a:cs typeface="Helvetica Neue"/>
              <a:sym typeface="Helvetica Neue"/>
            </a:endParaRPr>
          </a:p>
        </p:txBody>
      </p:sp>
      <p:sp>
        <p:nvSpPr>
          <p:cNvPr id="435" name="Google Shape;435;p51"/>
          <p:cNvSpPr txBox="1"/>
          <p:nvPr>
            <p:ph type="title"/>
          </p:nvPr>
        </p:nvSpPr>
        <p:spPr>
          <a:xfrm>
            <a:off x="849001" y="418524"/>
            <a:ext cx="6528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Outcome</a:t>
            </a:r>
            <a:endParaRPr/>
          </a:p>
        </p:txBody>
      </p:sp>
      <p:pic>
        <p:nvPicPr>
          <p:cNvPr id="436" name="Google Shape;436;p51"/>
          <p:cNvPicPr preferRelativeResize="0"/>
          <p:nvPr/>
        </p:nvPicPr>
        <p:blipFill rotWithShape="1">
          <a:blip r:embed="rId3">
            <a:alphaModFix/>
          </a:blip>
          <a:srcRect b="0" l="0" r="0" t="0"/>
          <a:stretch/>
        </p:blipFill>
        <p:spPr>
          <a:xfrm>
            <a:off x="2872739" y="1656079"/>
            <a:ext cx="6309360" cy="3545840"/>
          </a:xfrm>
          <a:prstGeom prst="rect">
            <a:avLst/>
          </a:prstGeom>
          <a:noFill/>
          <a:ln>
            <a:noFill/>
          </a:ln>
        </p:spPr>
      </p:pic>
      <p:sp>
        <p:nvSpPr>
          <p:cNvPr id="437" name="Google Shape;437;p5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 name="Shape 441"/>
        <p:cNvGrpSpPr/>
        <p:nvPr/>
      </p:nvGrpSpPr>
      <p:grpSpPr>
        <a:xfrm>
          <a:off x="0" y="0"/>
          <a:ext cx="0" cy="0"/>
          <a:chOff x="0" y="0"/>
          <a:chExt cx="0" cy="0"/>
        </a:xfrm>
      </p:grpSpPr>
      <p:pic>
        <p:nvPicPr>
          <p:cNvPr id="442" name="Google Shape;442;p52"/>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3"/>
          <p:cNvSpPr txBox="1"/>
          <p:nvPr/>
        </p:nvSpPr>
        <p:spPr>
          <a:xfrm>
            <a:off x="849001" y="2098426"/>
            <a:ext cx="5937300" cy="2446200"/>
          </a:xfrm>
          <a:prstGeom prst="rect">
            <a:avLst/>
          </a:prstGeom>
          <a:noFill/>
          <a:ln>
            <a:noFill/>
          </a:ln>
        </p:spPr>
        <p:txBody>
          <a:bodyPr anchorCtr="0" anchor="t" bIns="0" lIns="0" spcFirstLastPara="1" rIns="0" wrap="square" tIns="12700">
            <a:spAutoFit/>
          </a:bodyPr>
          <a:lstStyle/>
          <a:p>
            <a:pPr indent="-228600" lvl="0" marL="241300" marR="14795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Four classification models were tested,  and their accuracies are plotted beside;</a:t>
            </a:r>
            <a:endParaRPr sz="2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92929"/>
              </a:buClr>
              <a:buSzPts val="2500"/>
              <a:buFont typeface="Arial"/>
              <a:buNone/>
            </a:pPr>
            <a:r>
              <a:t/>
            </a:r>
            <a:endParaRPr sz="2500">
              <a:latin typeface="Helvetica Neue"/>
              <a:ea typeface="Helvetica Neue"/>
              <a:cs typeface="Helvetica Neue"/>
              <a:sym typeface="Helvetica Neue"/>
            </a:endParaRPr>
          </a:p>
          <a:p>
            <a:pPr indent="0" lvl="0" marL="0" marR="0" rtl="0" algn="l">
              <a:lnSpc>
                <a:spcPct val="100000"/>
              </a:lnSpc>
              <a:spcBef>
                <a:spcPts val="5"/>
              </a:spcBef>
              <a:spcAft>
                <a:spcPts val="0"/>
              </a:spcAft>
              <a:buClr>
                <a:srgbClr val="292929"/>
              </a:buClr>
              <a:buSzPts val="2300"/>
              <a:buFont typeface="Arial"/>
              <a:buNone/>
            </a:pPr>
            <a:r>
              <a:t/>
            </a:r>
            <a:endParaRPr sz="2300">
              <a:latin typeface="Helvetica Neue"/>
              <a:ea typeface="Helvetica Neue"/>
              <a:cs typeface="Helvetica Neue"/>
              <a:sym typeface="Helvetica Neue"/>
            </a:endParaRPr>
          </a:p>
          <a:p>
            <a:pPr indent="-228600" lvl="0" marL="241300" marR="5080" rtl="0" algn="l">
              <a:lnSpc>
                <a:spcPct val="100000"/>
              </a:lnSpc>
              <a:spcBef>
                <a:spcPts val="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model with the highest classification  accuracy is Decision Tree Classifier,  which has accuracies over than 87%.</a:t>
            </a:r>
            <a:endParaRPr sz="2200">
              <a:latin typeface="Helvetica Neue"/>
              <a:ea typeface="Helvetica Neue"/>
              <a:cs typeface="Helvetica Neue"/>
              <a:sym typeface="Helvetica Neue"/>
            </a:endParaRPr>
          </a:p>
        </p:txBody>
      </p:sp>
      <p:sp>
        <p:nvSpPr>
          <p:cNvPr id="448" name="Google Shape;448;p53"/>
          <p:cNvSpPr txBox="1"/>
          <p:nvPr>
            <p:ph type="title"/>
          </p:nvPr>
        </p:nvSpPr>
        <p:spPr>
          <a:xfrm>
            <a:off x="849001" y="418773"/>
            <a:ext cx="5382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Classification Accuracy</a:t>
            </a:r>
            <a:endParaRPr/>
          </a:p>
        </p:txBody>
      </p:sp>
      <p:sp>
        <p:nvSpPr>
          <p:cNvPr id="449" name="Google Shape;449;p5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pic>
        <p:nvPicPr>
          <p:cNvPr id="450" name="Google Shape;450;p53"/>
          <p:cNvPicPr preferRelativeResize="0"/>
          <p:nvPr/>
        </p:nvPicPr>
        <p:blipFill>
          <a:blip r:embed="rId3">
            <a:alphaModFix/>
          </a:blip>
          <a:stretch>
            <a:fillRect/>
          </a:stretch>
        </p:blipFill>
        <p:spPr>
          <a:xfrm>
            <a:off x="7090469" y="2301125"/>
            <a:ext cx="3676650" cy="2647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nvSpPr>
        <p:spPr>
          <a:xfrm>
            <a:off x="849001" y="4972379"/>
            <a:ext cx="10324500" cy="6291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Confusion matrix of Decision Tree Classifier proves its accuracy by showing the big</a:t>
            </a:r>
            <a:endParaRPr sz="2000">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lang="en-US" sz="2000">
                <a:solidFill>
                  <a:srgbClr val="292929"/>
                </a:solidFill>
                <a:latin typeface="Helvetica Neue"/>
                <a:ea typeface="Helvetica Neue"/>
                <a:cs typeface="Helvetica Neue"/>
                <a:sym typeface="Helvetica Neue"/>
              </a:rPr>
              <a:t>numbers of true positive and true negative compared to the false ones.</a:t>
            </a:r>
            <a:endParaRPr sz="2000">
              <a:latin typeface="Helvetica Neue"/>
              <a:ea typeface="Helvetica Neue"/>
              <a:cs typeface="Helvetica Neue"/>
              <a:sym typeface="Helvetica Neue"/>
            </a:endParaRPr>
          </a:p>
        </p:txBody>
      </p:sp>
      <p:sp>
        <p:nvSpPr>
          <p:cNvPr id="456" name="Google Shape;456;p54"/>
          <p:cNvSpPr txBox="1"/>
          <p:nvPr>
            <p:ph type="title"/>
          </p:nvPr>
        </p:nvSpPr>
        <p:spPr>
          <a:xfrm>
            <a:off x="849000" y="418773"/>
            <a:ext cx="9393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Confusion Matrix of Decision Tree Classifier</a:t>
            </a:r>
            <a:endParaRPr/>
          </a:p>
        </p:txBody>
      </p:sp>
      <p:pic>
        <p:nvPicPr>
          <p:cNvPr id="457" name="Google Shape;457;p54"/>
          <p:cNvPicPr preferRelativeResize="0"/>
          <p:nvPr/>
        </p:nvPicPr>
        <p:blipFill rotWithShape="1">
          <a:blip r:embed="rId3">
            <a:alphaModFix/>
          </a:blip>
          <a:srcRect b="0" l="0" r="0" t="0"/>
          <a:stretch/>
        </p:blipFill>
        <p:spPr>
          <a:xfrm>
            <a:off x="1943100" y="1899920"/>
            <a:ext cx="3429000" cy="2649219"/>
          </a:xfrm>
          <a:prstGeom prst="rect">
            <a:avLst/>
          </a:prstGeom>
          <a:noFill/>
          <a:ln>
            <a:noFill/>
          </a:ln>
        </p:spPr>
      </p:pic>
      <p:sp>
        <p:nvSpPr>
          <p:cNvPr id="458" name="Google Shape;458;p5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5"/>
          <p:cNvSpPr txBox="1"/>
          <p:nvPr/>
        </p:nvSpPr>
        <p:spPr>
          <a:xfrm>
            <a:off x="849001" y="1890698"/>
            <a:ext cx="10485600" cy="37800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Different data sources were analyzed, refining conclusions along the</a:t>
            </a:r>
            <a:endParaRPr sz="2200">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lang="en-US" sz="2200">
                <a:solidFill>
                  <a:srgbClr val="292929"/>
                </a:solidFill>
                <a:latin typeface="Helvetica Neue"/>
                <a:ea typeface="Helvetica Neue"/>
                <a:cs typeface="Helvetica Neue"/>
                <a:sym typeface="Helvetica Neue"/>
              </a:rPr>
              <a:t>process;</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best launch site is KSC LC-39A;</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Launches above 7,000 kg are less risky;</a:t>
            </a:r>
            <a:endParaRPr sz="2200">
              <a:latin typeface="Helvetica Neue"/>
              <a:ea typeface="Helvetica Neue"/>
              <a:cs typeface="Helvetica Neue"/>
              <a:sym typeface="Helvetica Neue"/>
            </a:endParaRPr>
          </a:p>
          <a:p>
            <a:pPr indent="-228600" lvl="0" marL="241300" marR="9715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Although most of mission outcomes are successful, successful landing  outcomes seem to improve over time, according the evolution of  processes and rockets;</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Decision Tree Classifier can be used to predict successful landings and</a:t>
            </a:r>
            <a:endParaRPr sz="2200">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increase profits.</a:t>
            </a:r>
            <a:endParaRPr sz="2200">
              <a:latin typeface="Helvetica Neue"/>
              <a:ea typeface="Helvetica Neue"/>
              <a:cs typeface="Helvetica Neue"/>
              <a:sym typeface="Helvetica Neue"/>
            </a:endParaRPr>
          </a:p>
        </p:txBody>
      </p:sp>
      <p:sp>
        <p:nvSpPr>
          <p:cNvPr id="464" name="Google Shape;464;p5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465" name="Google Shape;465;p55"/>
          <p:cNvSpPr txBox="1"/>
          <p:nvPr>
            <p:ph type="title"/>
          </p:nvPr>
        </p:nvSpPr>
        <p:spPr>
          <a:xfrm>
            <a:off x="849002" y="418772"/>
            <a:ext cx="3144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Conclusions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3">
            <a:alphaModFix/>
          </a:blip>
          <a:srcRect b="0" l="0" r="0" t="0"/>
          <a:stretch/>
        </p:blipFill>
        <p:spPr>
          <a:xfrm>
            <a:off x="0" y="0"/>
            <a:ext cx="12191999" cy="6857998"/>
          </a:xfrm>
          <a:prstGeom prst="rect">
            <a:avLst/>
          </a:prstGeom>
          <a:noFill/>
          <a:ln>
            <a:noFill/>
          </a:ln>
        </p:spPr>
      </p:pic>
      <p:sp>
        <p:nvSpPr>
          <p:cNvPr id="73" name="Google Shape;73;p11"/>
          <p:cNvSpPr txBox="1"/>
          <p:nvPr/>
        </p:nvSpPr>
        <p:spPr>
          <a:xfrm>
            <a:off x="11968480" y="6394132"/>
            <a:ext cx="14859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5</a:t>
            </a:r>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txBox="1"/>
          <p:nvPr/>
        </p:nvSpPr>
        <p:spPr>
          <a:xfrm>
            <a:off x="849002" y="1875108"/>
            <a:ext cx="10557900" cy="1342800"/>
          </a:xfrm>
          <a:prstGeom prst="rect">
            <a:avLst/>
          </a:prstGeom>
          <a:noFill/>
          <a:ln>
            <a:noFill/>
          </a:ln>
        </p:spPr>
        <p:txBody>
          <a:bodyPr anchorCtr="0" anchor="t" bIns="0" lIns="0" spcFirstLastPara="1" rIns="0" wrap="square" tIns="12700">
            <a:spAutoFit/>
          </a:bodyPr>
          <a:lstStyle/>
          <a:p>
            <a:pPr indent="-228600" lvl="0" marL="241300" marR="0" rtl="0" algn="l">
              <a:lnSpc>
                <a:spcPct val="11909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As an improvement for model tests, it’s important to set a value to</a:t>
            </a:r>
            <a:endParaRPr sz="2200">
              <a:latin typeface="Helvetica Neue"/>
              <a:ea typeface="Helvetica Neue"/>
              <a:cs typeface="Helvetica Neue"/>
              <a:sym typeface="Helvetica Neue"/>
            </a:endParaRPr>
          </a:p>
          <a:p>
            <a:pPr indent="0" lvl="0" marL="241300" marR="0" rtl="0" algn="l">
              <a:lnSpc>
                <a:spcPct val="119090"/>
              </a:lnSpc>
              <a:spcBef>
                <a:spcPts val="0"/>
              </a:spcBef>
              <a:spcAft>
                <a:spcPts val="0"/>
              </a:spcAft>
              <a:buNone/>
            </a:pPr>
            <a:r>
              <a:rPr lang="en-US" sz="2000">
                <a:solidFill>
                  <a:srgbClr val="292929"/>
                </a:solidFill>
                <a:latin typeface="Courier New"/>
                <a:ea typeface="Courier New"/>
                <a:cs typeface="Courier New"/>
                <a:sym typeface="Courier New"/>
              </a:rPr>
              <a:t>np.random.seed </a:t>
            </a:r>
            <a:r>
              <a:rPr lang="en-US" sz="2200">
                <a:solidFill>
                  <a:srgbClr val="292929"/>
                </a:solidFill>
                <a:latin typeface="Helvetica Neue"/>
                <a:ea typeface="Helvetica Neue"/>
                <a:cs typeface="Helvetica Neue"/>
                <a:sym typeface="Helvetica Neue"/>
              </a:rPr>
              <a:t>variable;</a:t>
            </a:r>
            <a:endParaRPr sz="2200">
              <a:latin typeface="Helvetica Neue"/>
              <a:ea typeface="Helvetica Neue"/>
              <a:cs typeface="Helvetica Neue"/>
              <a:sym typeface="Helvetica Neue"/>
            </a:endParaRPr>
          </a:p>
          <a:p>
            <a:pPr indent="-228600" lvl="0" marL="241300" marR="0" rtl="0" algn="l">
              <a:lnSpc>
                <a:spcPct val="100000"/>
              </a:lnSpc>
              <a:spcBef>
                <a:spcPts val="144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Folium didn’t show maps on Github, so I took screenshots.</a:t>
            </a:r>
            <a:endParaRPr sz="2200">
              <a:latin typeface="Helvetica Neue"/>
              <a:ea typeface="Helvetica Neue"/>
              <a:cs typeface="Helvetica Neue"/>
              <a:sym typeface="Helvetica Neue"/>
            </a:endParaRPr>
          </a:p>
        </p:txBody>
      </p:sp>
      <p:sp>
        <p:nvSpPr>
          <p:cNvPr id="471" name="Google Shape;471;p5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472" name="Google Shape;472;p56"/>
          <p:cNvSpPr txBox="1"/>
          <p:nvPr>
            <p:ph type="title"/>
          </p:nvPr>
        </p:nvSpPr>
        <p:spPr>
          <a:xfrm>
            <a:off x="849003" y="418773"/>
            <a:ext cx="2768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Appendix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6" name="Shape 476"/>
        <p:cNvGrpSpPr/>
        <p:nvPr/>
      </p:nvGrpSpPr>
      <p:grpSpPr>
        <a:xfrm>
          <a:off x="0" y="0"/>
          <a:ext cx="0" cy="0"/>
          <a:chOff x="0" y="0"/>
          <a:chExt cx="0" cy="0"/>
        </a:xfrm>
      </p:grpSpPr>
      <p:pic>
        <p:nvPicPr>
          <p:cNvPr id="477" name="Google Shape;477;p57"/>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txBox="1"/>
          <p:nvPr/>
        </p:nvSpPr>
        <p:spPr>
          <a:xfrm>
            <a:off x="849000" y="1241350"/>
            <a:ext cx="9896400" cy="4792200"/>
          </a:xfrm>
          <a:prstGeom prst="rect">
            <a:avLst/>
          </a:prstGeom>
          <a:noFill/>
          <a:ln>
            <a:noFill/>
          </a:ln>
        </p:spPr>
        <p:txBody>
          <a:bodyPr anchorCtr="0" anchor="t" bIns="0" lIns="0" spcFirstLastPara="1" rIns="0" wrap="square" tIns="191125">
            <a:spAutoFit/>
          </a:bodyPr>
          <a:lstStyle/>
          <a:p>
            <a:pPr indent="0" lvl="0" marL="12700" marR="0" rtl="0" algn="l">
              <a:lnSpc>
                <a:spcPct val="100000"/>
              </a:lnSpc>
              <a:spcBef>
                <a:spcPts val="0"/>
              </a:spcBef>
              <a:spcAft>
                <a:spcPts val="0"/>
              </a:spcAft>
              <a:buNone/>
            </a:pPr>
            <a:r>
              <a:rPr b="0" i="0" lang="en-US" sz="2200" u="none" cap="none" strike="noStrike">
                <a:solidFill>
                  <a:srgbClr val="0A48CA"/>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collection methodology:</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20"/>
              </a:spcBef>
              <a:spcAft>
                <a:spcPts val="0"/>
              </a:spcAft>
              <a:buClr>
                <a:srgbClr val="767070"/>
              </a:buClr>
              <a:buSzPts val="1900"/>
              <a:buFont typeface="Arial"/>
              <a:buChar char="•"/>
            </a:pPr>
            <a:r>
              <a:rPr b="0" i="0" lang="en-US" sz="1900" u="none" cap="none" strike="noStrike">
                <a:solidFill>
                  <a:srgbClr val="767070"/>
                </a:solidFill>
                <a:latin typeface="Helvetica Neue"/>
                <a:ea typeface="Helvetica Neue"/>
                <a:cs typeface="Helvetica Neue"/>
                <a:sym typeface="Helvetica Neue"/>
              </a:rPr>
              <a:t>Data from SpaceX was obtained from 2 sources:</a:t>
            </a:r>
            <a:endParaRPr b="0" i="0" sz="1900" u="none" cap="none" strike="noStrike">
              <a:latin typeface="Helvetica Neue"/>
              <a:ea typeface="Helvetica Neue"/>
              <a:cs typeface="Helvetica Neue"/>
              <a:sym typeface="Helvetica Neue"/>
            </a:endParaRPr>
          </a:p>
          <a:p>
            <a:pPr indent="-229235" lvl="2" marL="1155700" marR="0" rtl="0" algn="l">
              <a:lnSpc>
                <a:spcPct val="100000"/>
              </a:lnSpc>
              <a:spcBef>
                <a:spcPts val="1420"/>
              </a:spcBef>
              <a:spcAft>
                <a:spcPts val="0"/>
              </a:spcAft>
              <a:buClr>
                <a:srgbClr val="767070"/>
              </a:buClr>
              <a:buSzPts val="1800"/>
              <a:buFont typeface="Arial"/>
              <a:buChar char="•"/>
            </a:pPr>
            <a:r>
              <a:rPr b="0" i="0" lang="en-US" sz="1800" u="none" cap="none" strike="noStrike">
                <a:solidFill>
                  <a:srgbClr val="767070"/>
                </a:solidFill>
                <a:latin typeface="Helvetica Neue"/>
                <a:ea typeface="Helvetica Neue"/>
                <a:cs typeface="Helvetica Neue"/>
                <a:sym typeface="Helvetica Neue"/>
              </a:rPr>
              <a:t>SpaceX API (</a:t>
            </a:r>
            <a:r>
              <a:rPr b="0" i="0" lang="en-US" sz="1800" u="sng" cap="none" strike="noStrike">
                <a:solidFill>
                  <a:schemeClr val="hlink"/>
                </a:solidFill>
                <a:latin typeface="Helvetica Neue"/>
                <a:ea typeface="Helvetica Neue"/>
                <a:cs typeface="Helvetica Neue"/>
                <a:sym typeface="Helvetica Neue"/>
                <a:hlinkClick r:id="rId3"/>
              </a:rPr>
              <a:t>https://api.spacexdata.com/v4/rockets/</a:t>
            </a:r>
            <a:r>
              <a:rPr b="0" i="0" lang="en-US" sz="1800" u="none" cap="none" strike="noStrike">
                <a:solidFill>
                  <a:srgbClr val="767070"/>
                </a:solidFill>
                <a:latin typeface="Helvetica Neue"/>
                <a:ea typeface="Helvetica Neue"/>
                <a:cs typeface="Helvetica Neue"/>
                <a:sym typeface="Helvetica Neue"/>
              </a:rPr>
              <a:t>)</a:t>
            </a:r>
            <a:endParaRPr b="0" i="0" sz="1800" u="none" cap="none" strike="noStrike">
              <a:latin typeface="Helvetica Neue"/>
              <a:ea typeface="Helvetica Neue"/>
              <a:cs typeface="Helvetica Neue"/>
              <a:sym typeface="Helvetica Neue"/>
            </a:endParaRPr>
          </a:p>
          <a:p>
            <a:pPr indent="-229235" lvl="2" marL="1155700" marR="1033144" rtl="0" algn="l">
              <a:lnSpc>
                <a:spcPct val="100000"/>
              </a:lnSpc>
              <a:spcBef>
                <a:spcPts val="1405"/>
              </a:spcBef>
              <a:spcAft>
                <a:spcPts val="0"/>
              </a:spcAft>
              <a:buClr>
                <a:srgbClr val="767070"/>
              </a:buClr>
              <a:buSzPts val="1800"/>
              <a:buFont typeface="Arial"/>
              <a:buChar char="•"/>
            </a:pPr>
            <a:r>
              <a:rPr b="0" i="0" lang="en-US" sz="1800" u="none" cap="none" strike="noStrike">
                <a:solidFill>
                  <a:srgbClr val="767070"/>
                </a:solidFill>
                <a:latin typeface="Helvetica Neue"/>
                <a:ea typeface="Helvetica Neue"/>
                <a:cs typeface="Helvetica Neue"/>
                <a:sym typeface="Helvetica Neue"/>
              </a:rPr>
              <a:t>Web Scraping  (https://en.wikipedia.org/wiki/List_of_Falcon/_9/_and_Falcon_Heavy_launches)</a:t>
            </a:r>
            <a:endParaRPr b="0" i="0" sz="1800" u="none" cap="none" strike="noStrike">
              <a:latin typeface="Helvetica Neue"/>
              <a:ea typeface="Helvetica Neue"/>
              <a:cs typeface="Helvetica Neue"/>
              <a:sym typeface="Helvetica Neue"/>
            </a:endParaRPr>
          </a:p>
          <a:p>
            <a:pPr indent="-228600" lvl="0" marL="241300" marR="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Perform data wrangling</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20"/>
              </a:spcBef>
              <a:spcAft>
                <a:spcPts val="0"/>
              </a:spcAft>
              <a:buClr>
                <a:srgbClr val="767070"/>
              </a:buClr>
              <a:buSzPts val="1900"/>
              <a:buFont typeface="Arial"/>
              <a:buChar char="•"/>
            </a:pPr>
            <a:r>
              <a:rPr lang="en-US" sz="1900">
                <a:solidFill>
                  <a:srgbClr val="767070"/>
                </a:solidFill>
                <a:latin typeface="Helvetica Neue"/>
                <a:ea typeface="Helvetica Neue"/>
                <a:cs typeface="Helvetica Neue"/>
                <a:sym typeface="Helvetica Neue"/>
              </a:rPr>
              <a:t>After summarising and analysing features, collected data was enriched by creating a landing outcome label based on outcome data.</a:t>
            </a:r>
            <a:endParaRPr b="0" i="0" sz="1900" u="none" cap="none" strike="noStrike">
              <a:latin typeface="Helvetica Neue"/>
              <a:ea typeface="Helvetica Neue"/>
              <a:cs typeface="Helvetica Neue"/>
              <a:sym typeface="Helvetica Neue"/>
            </a:endParaRPr>
          </a:p>
          <a:p>
            <a:pPr indent="-228600" lvl="0" marL="241300" marR="0" rtl="0" algn="l">
              <a:lnSpc>
                <a:spcPct val="100000"/>
              </a:lnSpc>
              <a:spcBef>
                <a:spcPts val="138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Use visualisation and SQL to conduct exploratory data analysis (EDA).</a:t>
            </a:r>
            <a:endParaRPr b="0" i="0" sz="2200" u="none" cap="none" strike="noStrike">
              <a:latin typeface="Helvetica Neue"/>
              <a:ea typeface="Helvetica Neue"/>
              <a:cs typeface="Helvetica Neue"/>
              <a:sym typeface="Helvetica Neue"/>
            </a:endParaRPr>
          </a:p>
        </p:txBody>
      </p:sp>
      <p:sp>
        <p:nvSpPr>
          <p:cNvPr id="79" name="Google Shape;79;p12"/>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80" name="Google Shape;80;p12"/>
          <p:cNvSpPr txBox="1"/>
          <p:nvPr>
            <p:ph type="title"/>
          </p:nvPr>
        </p:nvSpPr>
        <p:spPr>
          <a:xfrm>
            <a:off x="849002" y="418772"/>
            <a:ext cx="3383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nvSpPr>
        <p:spPr>
          <a:xfrm>
            <a:off x="848994" y="1636966"/>
            <a:ext cx="9945300" cy="3261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0A48CA"/>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92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Use Folium and Plotly Dash to perform interactive visual analytics.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939"/>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Use classification models to perform predictive analysis.</a:t>
            </a:r>
            <a:endParaRPr b="0" i="0" sz="2200" u="none" cap="none" strike="noStrike">
              <a:latin typeface="Helvetica Neue"/>
              <a:ea typeface="Helvetica Neue"/>
              <a:cs typeface="Helvetica Neue"/>
              <a:sym typeface="Helvetica Neue"/>
            </a:endParaRPr>
          </a:p>
          <a:p>
            <a:pPr indent="-228600" lvl="1" marL="698500" marR="5080" rtl="0" algn="l">
              <a:lnSpc>
                <a:spcPct val="120000"/>
              </a:lnSpc>
              <a:spcBef>
                <a:spcPts val="1395"/>
              </a:spcBef>
              <a:spcAft>
                <a:spcPts val="0"/>
              </a:spcAft>
              <a:buClr>
                <a:srgbClr val="767070"/>
              </a:buClr>
              <a:buSzPts val="2200"/>
              <a:buFont typeface="Arial"/>
              <a:buChar char="•"/>
            </a:pPr>
            <a:r>
              <a:rPr lang="en-US" sz="2200">
                <a:solidFill>
                  <a:srgbClr val="767070"/>
                </a:solidFill>
                <a:latin typeface="Helvetica Neue"/>
                <a:ea typeface="Helvetica Neue"/>
                <a:cs typeface="Helvetica Neue"/>
                <a:sym typeface="Helvetica Neue"/>
              </a:rPr>
              <a:t>Data collected up to this point were normalised, divided into training and test data sets, and evaluated by four different classification models, with the accuracy of each model evaluated using different parameter combinations.</a:t>
            </a:r>
            <a:endParaRPr b="0" i="0" sz="2200" u="none" cap="none" strike="noStrike">
              <a:latin typeface="Helvetica Neue"/>
              <a:ea typeface="Helvetica Neue"/>
              <a:cs typeface="Helvetica Neue"/>
              <a:sym typeface="Helvetica Neue"/>
            </a:endParaRPr>
          </a:p>
        </p:txBody>
      </p:sp>
      <p:sp>
        <p:nvSpPr>
          <p:cNvPr id="86" name="Google Shape;86;p13"/>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87" name="Google Shape;87;p13"/>
          <p:cNvSpPr txBox="1"/>
          <p:nvPr>
            <p:ph type="title"/>
          </p:nvPr>
        </p:nvSpPr>
        <p:spPr>
          <a:xfrm>
            <a:off x="849002" y="418774"/>
            <a:ext cx="3444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848994" y="1841880"/>
            <a:ext cx="10200000" cy="10287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Using web scraping techniques, data sets were collected from the Space X API (https://api.spacexdata.com/v4/rockets/) and Wikipedia (https://en.wikipedia.org/wiki/List of Falcon/ 9/ and Falcon Heavy launches).</a:t>
            </a:r>
            <a:endParaRPr b="0" i="0" sz="2200" u="none" cap="none" strike="noStrike">
              <a:latin typeface="Helvetica Neue"/>
              <a:ea typeface="Helvetica Neue"/>
              <a:cs typeface="Helvetica Neue"/>
              <a:sym typeface="Helvetica Neue"/>
            </a:endParaRPr>
          </a:p>
        </p:txBody>
      </p:sp>
      <p:sp>
        <p:nvSpPr>
          <p:cNvPr id="93" name="Google Shape;93;p14"/>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94" name="Google Shape;94;p14"/>
          <p:cNvSpPr txBox="1"/>
          <p:nvPr>
            <p:ph type="title"/>
          </p:nvPr>
        </p:nvSpPr>
        <p:spPr>
          <a:xfrm>
            <a:off x="849003" y="418774"/>
            <a:ext cx="4523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899794" y="1816353"/>
            <a:ext cx="4432935" cy="2215515"/>
          </a:xfrm>
          <a:prstGeom prst="rect">
            <a:avLst/>
          </a:prstGeom>
          <a:noFill/>
          <a:ln>
            <a:noFill/>
          </a:ln>
        </p:spPr>
        <p:txBody>
          <a:bodyPr anchorCtr="0" anchor="t" bIns="0" lIns="0" spcFirstLastPara="1" rIns="0" wrap="square" tIns="12700">
            <a:spAutoFit/>
          </a:bodyPr>
          <a:lstStyle/>
          <a:p>
            <a:pPr indent="-228600" lvl="0" marL="241300" marR="32766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SpaceX offers a public API from  where data can be obtained and  then used;</a:t>
            </a:r>
            <a:endParaRPr b="0" i="0" sz="2200" u="none" cap="none" strike="noStrike">
              <a:latin typeface="Helvetica Neue"/>
              <a:ea typeface="Helvetica Neue"/>
              <a:cs typeface="Helvetica Neue"/>
              <a:sym typeface="Helvetica Neue"/>
            </a:endParaRPr>
          </a:p>
          <a:p>
            <a:pPr indent="-228600" lvl="0" marL="241300" marR="50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API was used according to the  flowchart beside and then data is  persisted.</a:t>
            </a:r>
            <a:endParaRPr b="0" i="0" sz="2200" u="none" cap="none" strike="noStrike">
              <a:latin typeface="Helvetica Neue"/>
              <a:ea typeface="Helvetica Neue"/>
              <a:cs typeface="Helvetica Neue"/>
              <a:sym typeface="Helvetica Neue"/>
            </a:endParaRPr>
          </a:p>
        </p:txBody>
      </p:sp>
      <p:sp>
        <p:nvSpPr>
          <p:cNvPr id="100" name="Google Shape;100;p15"/>
          <p:cNvSpPr txBox="1"/>
          <p:nvPr/>
        </p:nvSpPr>
        <p:spPr>
          <a:xfrm>
            <a:off x="899794" y="4705350"/>
            <a:ext cx="4448100" cy="10902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 </a:t>
            </a: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https://github.com/Subin-Vidhu/Applied-Data-Science-Specialization/blob/main/Applied%20Data%20Science%20Capstone/Data%20Collection%20API.ipynb</a:t>
            </a:r>
            <a:r>
              <a:rPr lang="en-US">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01" name="Google Shape;101;p15"/>
          <p:cNvSpPr txBox="1"/>
          <p:nvPr>
            <p:ph type="title"/>
          </p:nvPr>
        </p:nvSpPr>
        <p:spPr>
          <a:xfrm>
            <a:off x="849001" y="418524"/>
            <a:ext cx="6971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 – SpaceX API</a:t>
            </a:r>
            <a:endParaRPr/>
          </a:p>
        </p:txBody>
      </p:sp>
      <p:pic>
        <p:nvPicPr>
          <p:cNvPr id="102" name="Google Shape;102;p15"/>
          <p:cNvPicPr preferRelativeResize="0"/>
          <p:nvPr/>
        </p:nvPicPr>
        <p:blipFill rotWithShape="1">
          <a:blip r:embed="rId5">
            <a:alphaModFix/>
          </a:blip>
          <a:srcRect b="0" l="0" r="0" t="0"/>
          <a:stretch/>
        </p:blipFill>
        <p:spPr>
          <a:xfrm>
            <a:off x="7680959" y="1785607"/>
            <a:ext cx="1917953" cy="1077226"/>
          </a:xfrm>
          <a:prstGeom prst="rect">
            <a:avLst/>
          </a:prstGeom>
          <a:noFill/>
          <a:ln>
            <a:noFill/>
          </a:ln>
        </p:spPr>
      </p:pic>
      <p:sp>
        <p:nvSpPr>
          <p:cNvPr id="103" name="Google Shape;103;p15"/>
          <p:cNvSpPr txBox="1"/>
          <p:nvPr/>
        </p:nvSpPr>
        <p:spPr>
          <a:xfrm>
            <a:off x="7820025" y="1899348"/>
            <a:ext cx="1644014" cy="795655"/>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Request API and  parse the SpaceX  launch data</a:t>
            </a:r>
            <a:endParaRPr b="0" i="0" sz="1800" u="none" cap="none" strike="noStrike">
              <a:latin typeface="Calibri"/>
              <a:ea typeface="Calibri"/>
              <a:cs typeface="Calibri"/>
              <a:sym typeface="Calibri"/>
            </a:endParaRPr>
          </a:p>
        </p:txBody>
      </p:sp>
      <p:grpSp>
        <p:nvGrpSpPr>
          <p:cNvPr id="104" name="Google Shape;104;p15"/>
          <p:cNvGrpSpPr/>
          <p:nvPr/>
        </p:nvGrpSpPr>
        <p:grpSpPr>
          <a:xfrm>
            <a:off x="7680959" y="2900654"/>
            <a:ext cx="1917953" cy="1536979"/>
            <a:chOff x="7680959" y="2900654"/>
            <a:chExt cx="1917953" cy="1536979"/>
          </a:xfrm>
        </p:grpSpPr>
        <p:pic>
          <p:nvPicPr>
            <p:cNvPr id="105" name="Google Shape;105;p15"/>
            <p:cNvPicPr preferRelativeResize="0"/>
            <p:nvPr/>
          </p:nvPicPr>
          <p:blipFill rotWithShape="1">
            <a:blip r:embed="rId6">
              <a:alphaModFix/>
            </a:blip>
            <a:srcRect b="0" l="0" r="0" t="0"/>
            <a:stretch/>
          </p:blipFill>
          <p:spPr>
            <a:xfrm>
              <a:off x="8389619" y="2900654"/>
              <a:ext cx="500633" cy="421919"/>
            </a:xfrm>
            <a:prstGeom prst="rect">
              <a:avLst/>
            </a:prstGeom>
            <a:noFill/>
            <a:ln>
              <a:noFill/>
            </a:ln>
          </p:spPr>
        </p:pic>
        <p:pic>
          <p:nvPicPr>
            <p:cNvPr id="106" name="Google Shape;106;p15"/>
            <p:cNvPicPr preferRelativeResize="0"/>
            <p:nvPr/>
          </p:nvPicPr>
          <p:blipFill rotWithShape="1">
            <a:blip r:embed="rId7">
              <a:alphaModFix/>
            </a:blip>
            <a:srcRect b="0" l="0" r="0" t="0"/>
            <a:stretch/>
          </p:blipFill>
          <p:spPr>
            <a:xfrm>
              <a:off x="7680959" y="3357867"/>
              <a:ext cx="1917953" cy="1079766"/>
            </a:xfrm>
            <a:prstGeom prst="rect">
              <a:avLst/>
            </a:prstGeom>
            <a:noFill/>
            <a:ln>
              <a:noFill/>
            </a:ln>
          </p:spPr>
        </p:pic>
      </p:grpSp>
      <p:sp>
        <p:nvSpPr>
          <p:cNvPr id="107" name="Google Shape;107;p15"/>
          <p:cNvSpPr txBox="1"/>
          <p:nvPr/>
        </p:nvSpPr>
        <p:spPr>
          <a:xfrm>
            <a:off x="7792084" y="3474973"/>
            <a:ext cx="1700530" cy="795020"/>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Filter data to only  include Falcon 9  launches</a:t>
            </a:r>
            <a:endParaRPr b="0" i="0" sz="1800" u="none" cap="none" strike="noStrike">
              <a:latin typeface="Calibri"/>
              <a:ea typeface="Calibri"/>
              <a:cs typeface="Calibri"/>
              <a:sym typeface="Calibri"/>
            </a:endParaRPr>
          </a:p>
        </p:txBody>
      </p:sp>
      <p:grpSp>
        <p:nvGrpSpPr>
          <p:cNvPr id="108" name="Google Shape;108;p15"/>
          <p:cNvGrpSpPr/>
          <p:nvPr/>
        </p:nvGrpSpPr>
        <p:grpSpPr>
          <a:xfrm>
            <a:off x="7680959" y="4475454"/>
            <a:ext cx="1917953" cy="1536992"/>
            <a:chOff x="7680959" y="4475454"/>
            <a:chExt cx="1917953" cy="1536992"/>
          </a:xfrm>
        </p:grpSpPr>
        <p:pic>
          <p:nvPicPr>
            <p:cNvPr id="109" name="Google Shape;109;p15"/>
            <p:cNvPicPr preferRelativeResize="0"/>
            <p:nvPr/>
          </p:nvPicPr>
          <p:blipFill rotWithShape="1">
            <a:blip r:embed="rId6">
              <a:alphaModFix/>
            </a:blip>
            <a:srcRect b="0" l="0" r="0" t="0"/>
            <a:stretch/>
          </p:blipFill>
          <p:spPr>
            <a:xfrm>
              <a:off x="8389619" y="4475454"/>
              <a:ext cx="500633" cy="421919"/>
            </a:xfrm>
            <a:prstGeom prst="rect">
              <a:avLst/>
            </a:prstGeom>
            <a:noFill/>
            <a:ln>
              <a:noFill/>
            </a:ln>
          </p:spPr>
        </p:pic>
        <p:pic>
          <p:nvPicPr>
            <p:cNvPr id="110" name="Google Shape;110;p15"/>
            <p:cNvPicPr preferRelativeResize="0"/>
            <p:nvPr/>
          </p:nvPicPr>
          <p:blipFill rotWithShape="1">
            <a:blip r:embed="rId7">
              <a:alphaModFix/>
            </a:blip>
            <a:srcRect b="0" l="0" r="0" t="0"/>
            <a:stretch/>
          </p:blipFill>
          <p:spPr>
            <a:xfrm>
              <a:off x="7680959" y="4932680"/>
              <a:ext cx="1917953" cy="1079766"/>
            </a:xfrm>
            <a:prstGeom prst="rect">
              <a:avLst/>
            </a:prstGeom>
            <a:noFill/>
            <a:ln>
              <a:noFill/>
            </a:ln>
          </p:spPr>
        </p:pic>
      </p:grpSp>
      <p:sp>
        <p:nvSpPr>
          <p:cNvPr id="111" name="Google Shape;111;p15"/>
          <p:cNvSpPr txBox="1"/>
          <p:nvPr/>
        </p:nvSpPr>
        <p:spPr>
          <a:xfrm>
            <a:off x="7787005" y="5173726"/>
            <a:ext cx="1711325" cy="548640"/>
          </a:xfrm>
          <a:prstGeom prst="rect">
            <a:avLst/>
          </a:prstGeom>
          <a:noFill/>
          <a:ln>
            <a:noFill/>
          </a:ln>
        </p:spPr>
        <p:txBody>
          <a:bodyPr anchorCtr="0" anchor="t" bIns="0" lIns="0" spcFirstLastPara="1" rIns="0" wrap="square" tIns="41900">
            <a:spAutoFit/>
          </a:bodyPr>
          <a:lstStyle/>
          <a:p>
            <a:pPr indent="-533400" lvl="0" marL="546100" marR="5080" rtl="0" algn="l">
              <a:lnSpc>
                <a:spcPct val="108888"/>
              </a:lnSpc>
              <a:spcBef>
                <a:spcPts val="0"/>
              </a:spcBef>
              <a:spcAft>
                <a:spcPts val="0"/>
              </a:spcAft>
              <a:buNone/>
            </a:pPr>
            <a:r>
              <a:rPr b="1" i="0" lang="en-US" sz="1800" u="none" cap="none" strike="noStrike">
                <a:solidFill>
                  <a:srgbClr val="FFFFFF"/>
                </a:solidFill>
                <a:latin typeface="Calibri"/>
                <a:ea typeface="Calibri"/>
                <a:cs typeface="Calibri"/>
                <a:sym typeface="Calibri"/>
              </a:rPr>
              <a:t>Deal with Missing  Values</a:t>
            </a:r>
            <a:endParaRPr b="0" i="0" sz="1800" u="none" cap="none" strike="noStrike">
              <a:latin typeface="Calibri"/>
              <a:ea typeface="Calibri"/>
              <a:cs typeface="Calibri"/>
              <a:sym typeface="Calibri"/>
            </a:endParaRPr>
          </a:p>
        </p:txBody>
      </p:sp>
      <p:sp>
        <p:nvSpPr>
          <p:cNvPr id="112" name="Google Shape;112;p15"/>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